
<file path=[Content_Types].xml><?xml version="1.0" encoding="utf-8"?>
<Types xmlns="http://schemas.openxmlformats.org/package/2006/content-types">
  <Default Extension="jpg" ContentType="image/jpeg"/>
  <Default Extension="emf" ContentType="image/x-emf"/>
  <Default Extension="xlsx" ContentType="application/vnd.openxmlformats-officedocument.spreadsheetml.sheet"/>
  <Default Extension="xls" ContentType="application/vnd.ms-excel"/>
  <Default Extension="jpeg" ContentType="image/jpeg"/>
  <Default Extension="xml" ContentType="application/xml"/>
  <Default Extension="vml" ContentType="application/vnd.openxmlformats-officedocument.vmlDrawing"/>
  <Default Extension="png" ContentType="image/png"/>
  <Default Extension="rels" ContentType="application/vnd.openxmlformats-package.relationships+xml"/>
  <Default Extension="wav" ContentType="audio/wav"/>
  <Default Extension="WMF" ContentType="image/x-wm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69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326" r:id="rId63"/>
    <p:sldId id="327" r:id="rId64"/>
    <p:sldId id="328" r:id="rId65"/>
    <p:sldId id="329" r:id="rId66"/>
    <p:sldId id="330" r:id="rId67"/>
    <p:sldId id="331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16"/>
    <p:restoredTop sz="94696"/>
  </p:normalViewPr>
  <p:slideViewPr>
    <p:cSldViewPr snapToGrid="0" snapToObjects="1">
      <p:cViewPr varScale="1">
        <p:scale>
          <a:sx n="89" d="100"/>
          <a:sy n="89" d="100"/>
        </p:scale>
        <p:origin x="184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4" Type="http://schemas.openxmlformats.org/officeDocument/2006/relationships/package" Target="../embeddings/Microsoft_Excel_Worksheet2.xlsx"/><Relationship Id="rId1" Type="http://schemas.microsoft.com/office/2011/relationships/chartStyle" Target="style1.xml"/><Relationship Id="rId2" Type="http://schemas.microsoft.com/office/2011/relationships/chartColorStyle" Target="colors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Donations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Jan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val>
            <c:numRef>
              <c:f>'2016'!$B$2</c:f>
              <c:numCache>
                <c:formatCode>"$"#,##0</c:formatCode>
                <c:ptCount val="1"/>
                <c:pt idx="0">
                  <c:v>63811.0</c:v>
                </c:pt>
              </c:numCache>
            </c:numRef>
          </c:val>
        </c:ser>
        <c:ser>
          <c:idx val="1"/>
          <c:order val="1"/>
          <c:tx>
            <c:v>Feb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val>
            <c:numRef>
              <c:f>'2016'!$B$3</c:f>
              <c:numCache>
                <c:formatCode>"$"#,##0</c:formatCode>
                <c:ptCount val="1"/>
                <c:pt idx="0">
                  <c:v>23605.0</c:v>
                </c:pt>
              </c:numCache>
            </c:numRef>
          </c:val>
        </c:ser>
        <c:ser>
          <c:idx val="2"/>
          <c:order val="2"/>
          <c:tx>
            <c:v>Mar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val>
            <c:numRef>
              <c:f>'2016'!$B$4</c:f>
              <c:numCache>
                <c:formatCode>"$"#,##0</c:formatCode>
                <c:ptCount val="1"/>
                <c:pt idx="0">
                  <c:v>41279.0</c:v>
                </c:pt>
              </c:numCache>
            </c:numRef>
          </c:val>
        </c:ser>
        <c:ser>
          <c:idx val="3"/>
          <c:order val="3"/>
          <c:tx>
            <c:v>Apr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val>
            <c:numRef>
              <c:f>'2016'!$B$5</c:f>
              <c:numCache>
                <c:formatCode>"$"#,##0</c:formatCode>
                <c:ptCount val="1"/>
                <c:pt idx="0">
                  <c:v>33795.0</c:v>
                </c:pt>
              </c:numCache>
            </c:numRef>
          </c:val>
        </c:ser>
        <c:ser>
          <c:idx val="4"/>
          <c:order val="4"/>
          <c:tx>
            <c:v>May</c:v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val>
            <c:numRef>
              <c:f>'2016'!$B$6</c:f>
              <c:numCache>
                <c:formatCode>"$"#,##0</c:formatCode>
                <c:ptCount val="1"/>
                <c:pt idx="0">
                  <c:v>33422.0</c:v>
                </c:pt>
              </c:numCache>
            </c:numRef>
          </c:val>
        </c:ser>
        <c:ser>
          <c:idx val="5"/>
          <c:order val="5"/>
          <c:tx>
            <c:v>Jun</c:v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val>
            <c:numRef>
              <c:f>'2016'!$B$7</c:f>
              <c:numCache>
                <c:formatCode>"$"#,##0</c:formatCode>
                <c:ptCount val="1"/>
                <c:pt idx="0">
                  <c:v>61040.0</c:v>
                </c:pt>
              </c:numCache>
            </c:numRef>
          </c:val>
        </c:ser>
        <c:ser>
          <c:idx val="6"/>
          <c:order val="6"/>
          <c:tx>
            <c:v>Jul</c:v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'2016'!$B$8</c:f>
              <c:numCache>
                <c:formatCode>"$"#,##0</c:formatCode>
                <c:ptCount val="1"/>
                <c:pt idx="0">
                  <c:v>21383.0</c:v>
                </c:pt>
              </c:numCache>
            </c:numRef>
          </c:val>
        </c:ser>
        <c:ser>
          <c:idx val="7"/>
          <c:order val="7"/>
          <c:tx>
            <c:v>Aug</c:v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'2016'!$B$9</c:f>
              <c:numCache>
                <c:formatCode>"$"#,##0</c:formatCode>
                <c:ptCount val="1"/>
                <c:pt idx="0">
                  <c:v>81904.0</c:v>
                </c:pt>
              </c:numCache>
            </c:numRef>
          </c:val>
        </c:ser>
        <c:ser>
          <c:idx val="8"/>
          <c:order val="8"/>
          <c:tx>
            <c:v>Sep</c:v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'2016'!$B$10</c:f>
              <c:numCache>
                <c:formatCode>"$"#,##0_);[Red]\("$"#,##0\)</c:formatCode>
                <c:ptCount val="1"/>
                <c:pt idx="0">
                  <c:v>34678.0</c:v>
                </c:pt>
              </c:numCache>
            </c:numRef>
          </c:val>
        </c:ser>
        <c:ser>
          <c:idx val="9"/>
          <c:order val="9"/>
          <c:tx>
            <c:v>Oct</c:v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'2016'!$B$11</c:f>
              <c:numCache>
                <c:formatCode>"$"#,##0_);[Red]\("$"#,##0\)</c:formatCode>
                <c:ptCount val="1"/>
                <c:pt idx="0">
                  <c:v>37236.0</c:v>
                </c:pt>
              </c:numCache>
            </c:numRef>
          </c:val>
        </c:ser>
        <c:ser>
          <c:idx val="10"/>
          <c:order val="10"/>
          <c:tx>
            <c:v>Nov</c:v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'2016'!$B$12</c:f>
              <c:numCache>
                <c:formatCode>"$"#,##0_);[Red]\("$"#,##0\)</c:formatCode>
                <c:ptCount val="1"/>
                <c:pt idx="0">
                  <c:v>45206.0</c:v>
                </c:pt>
              </c:numCache>
            </c:numRef>
          </c:val>
        </c:ser>
        <c:ser>
          <c:idx val="11"/>
          <c:order val="11"/>
          <c:tx>
            <c:v>Dec</c:v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val>
            <c:numRef>
              <c:f>'2016'!$B$13</c:f>
              <c:numCache>
                <c:formatCode>"$"#,##0_);[Red]\("$"#,##0\)</c:formatCode>
                <c:ptCount val="1"/>
                <c:pt idx="0">
                  <c:v>60000.0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4510208"/>
        <c:axId val="275480848"/>
      </c:barChart>
      <c:catAx>
        <c:axId val="274510208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75480848"/>
        <c:crosses val="autoZero"/>
        <c:auto val="1"/>
        <c:lblAlgn val="ctr"/>
        <c:lblOffset val="100"/>
        <c:noMultiLvlLbl val="0"/>
      </c:catAx>
      <c:valAx>
        <c:axId val="275480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&quot;$&quot;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45102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FAFCA9-11F9-4066-8EBE-C2F32E060328}" type="doc">
      <dgm:prSet loTypeId="urn:microsoft.com/office/officeart/2005/8/layout/hProcess9" loCatId="process" qsTypeId="urn:microsoft.com/office/officeart/2005/8/quickstyle/3d9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95E41BF-F795-4FAE-BC9C-B996C6D3BAF8}">
      <dgm:prSet phldrT="[Text]"/>
      <dgm:spPr/>
      <dgm:t>
        <a:bodyPr/>
        <a:lstStyle/>
        <a:p>
          <a:r>
            <a:rPr lang="en-US" b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Mortgage </a:t>
          </a:r>
          <a:r>
            <a:rPr lang="en-US" b="1" dirty="0" smtClean="0">
              <a:solidFill>
                <a:schemeClr val="accent1"/>
              </a:solidFill>
            </a:rPr>
            <a:t>$1,329,198</a:t>
          </a:r>
          <a:r>
            <a:rPr lang="en-US" b="1" dirty="0" smtClean="0"/>
            <a:t/>
          </a:r>
          <a:br>
            <a:rPr lang="en-US" b="1" dirty="0" smtClean="0"/>
          </a:br>
          <a:endParaRPr lang="en-US" b="1" dirty="0"/>
        </a:p>
      </dgm:t>
    </dgm:pt>
    <dgm:pt modelId="{CF8EAC0F-A579-454D-AB0E-9B0F3FB34D60}" type="parTrans" cxnId="{BC115D2C-485A-46B1-AEEB-36537A77FA3D}">
      <dgm:prSet/>
      <dgm:spPr/>
      <dgm:t>
        <a:bodyPr/>
        <a:lstStyle/>
        <a:p>
          <a:endParaRPr lang="en-US"/>
        </a:p>
      </dgm:t>
    </dgm:pt>
    <dgm:pt modelId="{AC84FF99-3282-4919-AF8F-116415B55264}" type="sibTrans" cxnId="{BC115D2C-485A-46B1-AEEB-36537A77FA3D}">
      <dgm:prSet/>
      <dgm:spPr/>
      <dgm:t>
        <a:bodyPr/>
        <a:lstStyle/>
        <a:p>
          <a:endParaRPr lang="en-US"/>
        </a:p>
      </dgm:t>
    </dgm:pt>
    <dgm:pt modelId="{E346A720-4BAB-4544-8350-5F7969863F72}">
      <dgm:prSet phldrT="[Text]"/>
      <dgm:spPr/>
      <dgm:t>
        <a:bodyPr/>
        <a:lstStyle/>
        <a:p>
          <a:r>
            <a:rPr lang="en-US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Private loans</a:t>
          </a:r>
        </a:p>
        <a:p>
          <a:r>
            <a:rPr lang="en-US" b="1" dirty="0" smtClean="0">
              <a:solidFill>
                <a:srgbClr val="0000FF"/>
              </a:solidFill>
            </a:rPr>
            <a:t>$867,892</a:t>
          </a:r>
          <a:r>
            <a:rPr lang="en-US" b="1" dirty="0" smtClean="0"/>
            <a:t/>
          </a:r>
          <a:br>
            <a:rPr lang="en-US" b="1" dirty="0" smtClean="0"/>
          </a:br>
          <a:endParaRPr lang="en-US" b="1" dirty="0"/>
        </a:p>
      </dgm:t>
    </dgm:pt>
    <dgm:pt modelId="{C95C6724-769F-40FB-9943-BA0A28D5427B}" type="parTrans" cxnId="{708BFCDB-DD97-4D09-8979-8B18D4C6B54C}">
      <dgm:prSet/>
      <dgm:spPr/>
      <dgm:t>
        <a:bodyPr/>
        <a:lstStyle/>
        <a:p>
          <a:endParaRPr lang="en-US"/>
        </a:p>
      </dgm:t>
    </dgm:pt>
    <dgm:pt modelId="{439A907C-B233-4061-9BD5-26915B3D65D1}" type="sibTrans" cxnId="{708BFCDB-DD97-4D09-8979-8B18D4C6B54C}">
      <dgm:prSet/>
      <dgm:spPr/>
      <dgm:t>
        <a:bodyPr/>
        <a:lstStyle/>
        <a:p>
          <a:endParaRPr lang="en-US"/>
        </a:p>
      </dgm:t>
    </dgm:pt>
    <dgm:pt modelId="{9DBAE7B5-9A3D-4A1F-ABB6-50B698930E31}">
      <dgm:prSet phldrT="[Text]"/>
      <dgm:spPr/>
      <dgm:t>
        <a:bodyPr/>
        <a:lstStyle/>
        <a:p>
          <a:r>
            <a:rPr lang="en-US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Pending Interest Payment</a:t>
          </a:r>
        </a:p>
        <a:p>
          <a:r>
            <a:rPr lang="en-US" b="1" smtClean="0">
              <a:solidFill>
                <a:srgbClr val="002060"/>
              </a:solidFill>
            </a:rPr>
            <a:t>$70,000</a:t>
          </a:r>
          <a:r>
            <a:rPr lang="en-US" dirty="0" smtClean="0">
              <a:solidFill>
                <a:srgbClr val="002060"/>
              </a:solidFill>
            </a:rPr>
            <a:t/>
          </a:r>
          <a:br>
            <a:rPr lang="en-US" dirty="0" smtClean="0">
              <a:solidFill>
                <a:srgbClr val="002060"/>
              </a:solidFill>
            </a:rPr>
          </a:br>
          <a:endParaRPr lang="en-US" dirty="0">
            <a:solidFill>
              <a:srgbClr val="002060"/>
            </a:solidFill>
          </a:endParaRPr>
        </a:p>
      </dgm:t>
    </dgm:pt>
    <dgm:pt modelId="{848F9E46-09AA-44AD-82E3-B18DD59FAB05}" type="parTrans" cxnId="{920C95D3-B2A8-4C1E-B7B7-534DBDB96267}">
      <dgm:prSet/>
      <dgm:spPr/>
      <dgm:t>
        <a:bodyPr/>
        <a:lstStyle/>
        <a:p>
          <a:endParaRPr lang="en-US"/>
        </a:p>
      </dgm:t>
    </dgm:pt>
    <dgm:pt modelId="{224D5E7F-33D3-4A34-856E-64DF51BC0D7C}" type="sibTrans" cxnId="{920C95D3-B2A8-4C1E-B7B7-534DBDB96267}">
      <dgm:prSet/>
      <dgm:spPr/>
      <dgm:t>
        <a:bodyPr/>
        <a:lstStyle/>
        <a:p>
          <a:endParaRPr lang="en-US"/>
        </a:p>
      </dgm:t>
    </dgm:pt>
    <dgm:pt modelId="{FDEDCDEA-7EBF-4116-B5A8-99014EDD3EF6}">
      <dgm:prSet phldrT="[Text]" custT="1"/>
      <dgm:spPr/>
      <dgm:t>
        <a:bodyPr/>
        <a:lstStyle/>
        <a:p>
          <a:r>
            <a:rPr lang="en-US" sz="1800" b="1" i="0" dirty="0" smtClean="0">
              <a:solidFill>
                <a:schemeClr val="accent1"/>
              </a:solidFill>
            </a:rPr>
            <a:t>Total </a:t>
          </a:r>
        </a:p>
        <a:p>
          <a:r>
            <a:rPr lang="en-US" sz="1800" b="1" i="0" dirty="0" smtClean="0">
              <a:solidFill>
                <a:schemeClr val="accent1"/>
              </a:solidFill>
            </a:rPr>
            <a:t>Liabilities</a:t>
          </a:r>
        </a:p>
        <a:p>
          <a:r>
            <a:rPr lang="en-US" sz="1800" b="1" i="0" dirty="0" smtClean="0">
              <a:solidFill>
                <a:schemeClr val="accent1"/>
              </a:solidFill>
            </a:rPr>
            <a:t>$2,267,090</a:t>
          </a:r>
          <a:endParaRPr lang="en-US" sz="1800" dirty="0">
            <a:solidFill>
              <a:schemeClr val="accent1"/>
            </a:solidFill>
          </a:endParaRPr>
        </a:p>
      </dgm:t>
    </dgm:pt>
    <dgm:pt modelId="{69923F6C-7FF3-43B4-8935-CC7D2313B6BE}" type="parTrans" cxnId="{8DA268EA-7D2B-4D48-B6F1-4D3B983FF993}">
      <dgm:prSet/>
      <dgm:spPr/>
      <dgm:t>
        <a:bodyPr/>
        <a:lstStyle/>
        <a:p>
          <a:endParaRPr lang="en-US"/>
        </a:p>
      </dgm:t>
    </dgm:pt>
    <dgm:pt modelId="{E79327C3-844C-46A2-9153-C1C534232E7B}" type="sibTrans" cxnId="{8DA268EA-7D2B-4D48-B6F1-4D3B983FF993}">
      <dgm:prSet/>
      <dgm:spPr/>
      <dgm:t>
        <a:bodyPr/>
        <a:lstStyle/>
        <a:p>
          <a:endParaRPr lang="en-US"/>
        </a:p>
      </dgm:t>
    </dgm:pt>
    <dgm:pt modelId="{B3992F23-9592-4F0D-98A1-EE679610D5FA}" type="pres">
      <dgm:prSet presAssocID="{43FAFCA9-11F9-4066-8EBE-C2F32E06032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94E8BE-2B7E-45EC-AE5F-F8696264F1A6}" type="pres">
      <dgm:prSet presAssocID="{43FAFCA9-11F9-4066-8EBE-C2F32E060328}" presName="arrow" presStyleLbl="bgShp" presStyleIdx="0" presStyleCnt="1" custLinFactNeighborX="6413" custLinFactNeighborY="2289"/>
      <dgm:spPr/>
    </dgm:pt>
    <dgm:pt modelId="{C909E347-220C-42BA-9FF2-4F810DFFEB7B}" type="pres">
      <dgm:prSet presAssocID="{43FAFCA9-11F9-4066-8EBE-C2F32E060328}" presName="linearProcess" presStyleCnt="0"/>
      <dgm:spPr/>
    </dgm:pt>
    <dgm:pt modelId="{C9A1F705-B112-4D4A-9C8C-18AB91413B70}" type="pres">
      <dgm:prSet presAssocID="{095E41BF-F795-4FAE-BC9C-B996C6D3BAF8}" presName="textNode" presStyleLbl="node1" presStyleIdx="0" presStyleCnt="4" custLinFactX="13051" custLinFactNeighborX="100000" custLinFactNeighborY="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250177-1BF5-4F6E-AB8E-6AD9AB03B682}" type="pres">
      <dgm:prSet presAssocID="{AC84FF99-3282-4919-AF8F-116415B55264}" presName="sibTrans" presStyleCnt="0"/>
      <dgm:spPr/>
    </dgm:pt>
    <dgm:pt modelId="{2EA40D5F-A3FF-45AA-8704-1D37C63405FB}" type="pres">
      <dgm:prSet presAssocID="{E346A720-4BAB-4544-8350-5F7969863F72}" presName="textNode" presStyleLbl="node1" presStyleIdx="1" presStyleCnt="4" custLinFactX="4220" custLinFactNeighborX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218C99-F16B-4329-AEBE-57243A7C43D5}" type="pres">
      <dgm:prSet presAssocID="{439A907C-B233-4061-9BD5-26915B3D65D1}" presName="sibTrans" presStyleCnt="0"/>
      <dgm:spPr/>
    </dgm:pt>
    <dgm:pt modelId="{81E94096-91E4-4D08-95F4-429957CDE888}" type="pres">
      <dgm:prSet presAssocID="{9DBAE7B5-9A3D-4A1F-ABB6-50B698930E31}" presName="textNode" presStyleLbl="node1" presStyleIdx="2" presStyleCnt="4" custLinFactNeighborX="70226" custLinFactNeighborY="-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ACB274-BBB8-4E41-98B4-19DB2323E258}" type="pres">
      <dgm:prSet presAssocID="{224D5E7F-33D3-4A34-856E-64DF51BC0D7C}" presName="sibTrans" presStyleCnt="0"/>
      <dgm:spPr/>
    </dgm:pt>
    <dgm:pt modelId="{410D94C3-533D-4988-BF60-396ABA36B734}" type="pres">
      <dgm:prSet presAssocID="{FDEDCDEA-7EBF-4116-B5A8-99014EDD3EF6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8C28848-BAF8-E246-8FCB-B20E7C448857}" type="presOf" srcId="{E346A720-4BAB-4544-8350-5F7969863F72}" destId="{2EA40D5F-A3FF-45AA-8704-1D37C63405FB}" srcOrd="0" destOrd="0" presId="urn:microsoft.com/office/officeart/2005/8/layout/hProcess9"/>
    <dgm:cxn modelId="{BC115D2C-485A-46B1-AEEB-36537A77FA3D}" srcId="{43FAFCA9-11F9-4066-8EBE-C2F32E060328}" destId="{095E41BF-F795-4FAE-BC9C-B996C6D3BAF8}" srcOrd="0" destOrd="0" parTransId="{CF8EAC0F-A579-454D-AB0E-9B0F3FB34D60}" sibTransId="{AC84FF99-3282-4919-AF8F-116415B55264}"/>
    <dgm:cxn modelId="{8DA268EA-7D2B-4D48-B6F1-4D3B983FF993}" srcId="{43FAFCA9-11F9-4066-8EBE-C2F32E060328}" destId="{FDEDCDEA-7EBF-4116-B5A8-99014EDD3EF6}" srcOrd="3" destOrd="0" parTransId="{69923F6C-7FF3-43B4-8935-CC7D2313B6BE}" sibTransId="{E79327C3-844C-46A2-9153-C1C534232E7B}"/>
    <dgm:cxn modelId="{708BFCDB-DD97-4D09-8979-8B18D4C6B54C}" srcId="{43FAFCA9-11F9-4066-8EBE-C2F32E060328}" destId="{E346A720-4BAB-4544-8350-5F7969863F72}" srcOrd="1" destOrd="0" parTransId="{C95C6724-769F-40FB-9943-BA0A28D5427B}" sibTransId="{439A907C-B233-4061-9BD5-26915B3D65D1}"/>
    <dgm:cxn modelId="{6542990A-87B7-2E4E-86AD-A9AA8FEB77B2}" type="presOf" srcId="{FDEDCDEA-7EBF-4116-B5A8-99014EDD3EF6}" destId="{410D94C3-533D-4988-BF60-396ABA36B734}" srcOrd="0" destOrd="0" presId="urn:microsoft.com/office/officeart/2005/8/layout/hProcess9"/>
    <dgm:cxn modelId="{89938C7D-A352-9148-9933-D04789C37F08}" type="presOf" srcId="{095E41BF-F795-4FAE-BC9C-B996C6D3BAF8}" destId="{C9A1F705-B112-4D4A-9C8C-18AB91413B70}" srcOrd="0" destOrd="0" presId="urn:microsoft.com/office/officeart/2005/8/layout/hProcess9"/>
    <dgm:cxn modelId="{BDDC90B6-7EA3-CD49-830A-28328F95C525}" type="presOf" srcId="{43FAFCA9-11F9-4066-8EBE-C2F32E060328}" destId="{B3992F23-9592-4F0D-98A1-EE679610D5FA}" srcOrd="0" destOrd="0" presId="urn:microsoft.com/office/officeart/2005/8/layout/hProcess9"/>
    <dgm:cxn modelId="{920C95D3-B2A8-4C1E-B7B7-534DBDB96267}" srcId="{43FAFCA9-11F9-4066-8EBE-C2F32E060328}" destId="{9DBAE7B5-9A3D-4A1F-ABB6-50B698930E31}" srcOrd="2" destOrd="0" parTransId="{848F9E46-09AA-44AD-82E3-B18DD59FAB05}" sibTransId="{224D5E7F-33D3-4A34-856E-64DF51BC0D7C}"/>
    <dgm:cxn modelId="{04CC014C-E0A6-BA49-A7AC-704D1944B301}" type="presOf" srcId="{9DBAE7B5-9A3D-4A1F-ABB6-50B698930E31}" destId="{81E94096-91E4-4D08-95F4-429957CDE888}" srcOrd="0" destOrd="0" presId="urn:microsoft.com/office/officeart/2005/8/layout/hProcess9"/>
    <dgm:cxn modelId="{70A57C00-F55E-674D-AFBE-F40490B97B0B}" type="presParOf" srcId="{B3992F23-9592-4F0D-98A1-EE679610D5FA}" destId="{AA94E8BE-2B7E-45EC-AE5F-F8696264F1A6}" srcOrd="0" destOrd="0" presId="urn:microsoft.com/office/officeart/2005/8/layout/hProcess9"/>
    <dgm:cxn modelId="{C4E9C52C-6272-FD4C-B7A3-6A82128FA539}" type="presParOf" srcId="{B3992F23-9592-4F0D-98A1-EE679610D5FA}" destId="{C909E347-220C-42BA-9FF2-4F810DFFEB7B}" srcOrd="1" destOrd="0" presId="urn:microsoft.com/office/officeart/2005/8/layout/hProcess9"/>
    <dgm:cxn modelId="{F6C28B5A-7D0F-664D-B138-EE1CC4F74A6A}" type="presParOf" srcId="{C909E347-220C-42BA-9FF2-4F810DFFEB7B}" destId="{C9A1F705-B112-4D4A-9C8C-18AB91413B70}" srcOrd="0" destOrd="0" presId="urn:microsoft.com/office/officeart/2005/8/layout/hProcess9"/>
    <dgm:cxn modelId="{C96AFD04-0CE3-CF46-ABA2-0E3EC93AFFE1}" type="presParOf" srcId="{C909E347-220C-42BA-9FF2-4F810DFFEB7B}" destId="{23250177-1BF5-4F6E-AB8E-6AD9AB03B682}" srcOrd="1" destOrd="0" presId="urn:microsoft.com/office/officeart/2005/8/layout/hProcess9"/>
    <dgm:cxn modelId="{98EB74CC-B783-D945-8549-6742AA93E1B9}" type="presParOf" srcId="{C909E347-220C-42BA-9FF2-4F810DFFEB7B}" destId="{2EA40D5F-A3FF-45AA-8704-1D37C63405FB}" srcOrd="2" destOrd="0" presId="urn:microsoft.com/office/officeart/2005/8/layout/hProcess9"/>
    <dgm:cxn modelId="{C7220D5E-CB43-1843-80A2-5051DA739153}" type="presParOf" srcId="{C909E347-220C-42BA-9FF2-4F810DFFEB7B}" destId="{C6218C99-F16B-4329-AEBE-57243A7C43D5}" srcOrd="3" destOrd="0" presId="urn:microsoft.com/office/officeart/2005/8/layout/hProcess9"/>
    <dgm:cxn modelId="{9DBB3483-A295-594C-9436-F4C776CA2766}" type="presParOf" srcId="{C909E347-220C-42BA-9FF2-4F810DFFEB7B}" destId="{81E94096-91E4-4D08-95F4-429957CDE888}" srcOrd="4" destOrd="0" presId="urn:microsoft.com/office/officeart/2005/8/layout/hProcess9"/>
    <dgm:cxn modelId="{A699708F-1245-B343-B4E4-DF9023AF15EA}" type="presParOf" srcId="{C909E347-220C-42BA-9FF2-4F810DFFEB7B}" destId="{06ACB274-BBB8-4E41-98B4-19DB2323E258}" srcOrd="5" destOrd="0" presId="urn:microsoft.com/office/officeart/2005/8/layout/hProcess9"/>
    <dgm:cxn modelId="{C7AD09E6-5644-074F-B0F7-C5BFC6BD3328}" type="presParOf" srcId="{C909E347-220C-42BA-9FF2-4F810DFFEB7B}" destId="{410D94C3-533D-4988-BF60-396ABA36B73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3FAFCA9-11F9-4066-8EBE-C2F32E060328}" type="doc">
      <dgm:prSet loTypeId="urn:microsoft.com/office/officeart/2005/8/layout/hProcess9" loCatId="process" qsTypeId="urn:microsoft.com/office/officeart/2005/8/quickstyle/3d9" qsCatId="3D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095E41BF-F795-4FAE-BC9C-B996C6D3BAF8}">
      <dgm:prSet phldrT="[Text]"/>
      <dgm:spPr/>
      <dgm:t>
        <a:bodyPr/>
        <a:lstStyle/>
        <a:p>
          <a:r>
            <a:rPr lang="en-US" b="1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Mortgage </a:t>
          </a:r>
          <a:r>
            <a:rPr lang="en-US" b="1" dirty="0" smtClean="0">
              <a:solidFill>
                <a:schemeClr val="accent1"/>
              </a:solidFill>
            </a:rPr>
            <a:t>$1,236,030</a:t>
          </a:r>
          <a:r>
            <a:rPr lang="en-US" b="1" dirty="0" smtClean="0"/>
            <a:t/>
          </a:r>
          <a:br>
            <a:rPr lang="en-US" b="1" dirty="0" smtClean="0"/>
          </a:br>
          <a:endParaRPr lang="en-US" b="1" dirty="0"/>
        </a:p>
      </dgm:t>
    </dgm:pt>
    <dgm:pt modelId="{CF8EAC0F-A579-454D-AB0E-9B0F3FB34D60}" type="parTrans" cxnId="{BC115D2C-485A-46B1-AEEB-36537A77FA3D}">
      <dgm:prSet/>
      <dgm:spPr/>
      <dgm:t>
        <a:bodyPr/>
        <a:lstStyle/>
        <a:p>
          <a:endParaRPr lang="en-US"/>
        </a:p>
      </dgm:t>
    </dgm:pt>
    <dgm:pt modelId="{AC84FF99-3282-4919-AF8F-116415B55264}" type="sibTrans" cxnId="{BC115D2C-485A-46B1-AEEB-36537A77FA3D}">
      <dgm:prSet/>
      <dgm:spPr/>
      <dgm:t>
        <a:bodyPr/>
        <a:lstStyle/>
        <a:p>
          <a:endParaRPr lang="en-US"/>
        </a:p>
      </dgm:t>
    </dgm:pt>
    <dgm:pt modelId="{E346A720-4BAB-4544-8350-5F7969863F72}">
      <dgm:prSet phldrT="[Text]"/>
      <dgm:spPr/>
      <dgm:t>
        <a:bodyPr/>
        <a:lstStyle/>
        <a:p>
          <a:r>
            <a:rPr lang="en-US" b="1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Private loans</a:t>
          </a:r>
        </a:p>
        <a:p>
          <a:r>
            <a:rPr lang="en-US" b="1" dirty="0" smtClean="0">
              <a:solidFill>
                <a:srgbClr val="0000FF"/>
              </a:solidFill>
            </a:rPr>
            <a:t>$619,078</a:t>
          </a:r>
          <a:r>
            <a:rPr lang="en-US" b="1" dirty="0" smtClean="0"/>
            <a:t/>
          </a:r>
          <a:br>
            <a:rPr lang="en-US" b="1" dirty="0" smtClean="0"/>
          </a:br>
          <a:endParaRPr lang="en-US" b="1" dirty="0"/>
        </a:p>
      </dgm:t>
    </dgm:pt>
    <dgm:pt modelId="{C95C6724-769F-40FB-9943-BA0A28D5427B}" type="parTrans" cxnId="{708BFCDB-DD97-4D09-8979-8B18D4C6B54C}">
      <dgm:prSet/>
      <dgm:spPr/>
      <dgm:t>
        <a:bodyPr/>
        <a:lstStyle/>
        <a:p>
          <a:endParaRPr lang="en-US"/>
        </a:p>
      </dgm:t>
    </dgm:pt>
    <dgm:pt modelId="{439A907C-B233-4061-9BD5-26915B3D65D1}" type="sibTrans" cxnId="{708BFCDB-DD97-4D09-8979-8B18D4C6B54C}">
      <dgm:prSet/>
      <dgm:spPr/>
      <dgm:t>
        <a:bodyPr/>
        <a:lstStyle/>
        <a:p>
          <a:endParaRPr lang="en-US"/>
        </a:p>
      </dgm:t>
    </dgm:pt>
    <dgm:pt modelId="{9DBAE7B5-9A3D-4A1F-ABB6-50B698930E31}">
      <dgm:prSet phldrT="[Text]"/>
      <dgm:spPr/>
      <dgm:t>
        <a:bodyPr/>
        <a:lstStyle/>
        <a:p>
          <a:r>
            <a:rPr lang="en-US" b="1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Pending Interest Payment</a:t>
          </a:r>
        </a:p>
        <a:p>
          <a:r>
            <a:rPr lang="en-US" b="1" dirty="0" smtClean="0">
              <a:solidFill>
                <a:srgbClr val="002060"/>
              </a:solidFill>
            </a:rPr>
            <a:t>$20,000</a:t>
          </a:r>
          <a:r>
            <a:rPr lang="en-US" dirty="0" smtClean="0">
              <a:solidFill>
                <a:srgbClr val="002060"/>
              </a:solidFill>
            </a:rPr>
            <a:t/>
          </a:r>
          <a:br>
            <a:rPr lang="en-US" dirty="0" smtClean="0">
              <a:solidFill>
                <a:srgbClr val="002060"/>
              </a:solidFill>
            </a:rPr>
          </a:br>
          <a:endParaRPr lang="en-US" dirty="0">
            <a:solidFill>
              <a:srgbClr val="002060"/>
            </a:solidFill>
          </a:endParaRPr>
        </a:p>
      </dgm:t>
    </dgm:pt>
    <dgm:pt modelId="{848F9E46-09AA-44AD-82E3-B18DD59FAB05}" type="parTrans" cxnId="{920C95D3-B2A8-4C1E-B7B7-534DBDB96267}">
      <dgm:prSet/>
      <dgm:spPr/>
      <dgm:t>
        <a:bodyPr/>
        <a:lstStyle/>
        <a:p>
          <a:endParaRPr lang="en-US"/>
        </a:p>
      </dgm:t>
    </dgm:pt>
    <dgm:pt modelId="{224D5E7F-33D3-4A34-856E-64DF51BC0D7C}" type="sibTrans" cxnId="{920C95D3-B2A8-4C1E-B7B7-534DBDB96267}">
      <dgm:prSet/>
      <dgm:spPr/>
      <dgm:t>
        <a:bodyPr/>
        <a:lstStyle/>
        <a:p>
          <a:endParaRPr lang="en-US"/>
        </a:p>
      </dgm:t>
    </dgm:pt>
    <dgm:pt modelId="{FDEDCDEA-7EBF-4116-B5A8-99014EDD3EF6}">
      <dgm:prSet phldrT="[Text]" custT="1"/>
      <dgm:spPr/>
      <dgm:t>
        <a:bodyPr/>
        <a:lstStyle/>
        <a:p>
          <a:r>
            <a:rPr lang="en-US" sz="1800" b="1" i="0" dirty="0" smtClean="0">
              <a:solidFill>
                <a:schemeClr val="accent1"/>
              </a:solidFill>
            </a:rPr>
            <a:t>Total </a:t>
          </a:r>
        </a:p>
        <a:p>
          <a:r>
            <a:rPr lang="en-US" sz="1800" b="1" i="0" dirty="0" smtClean="0">
              <a:solidFill>
                <a:schemeClr val="accent1"/>
              </a:solidFill>
            </a:rPr>
            <a:t>Liabilities</a:t>
          </a:r>
        </a:p>
        <a:p>
          <a:r>
            <a:rPr lang="en-US" sz="1800" b="1" i="0" dirty="0" smtClean="0">
              <a:solidFill>
                <a:schemeClr val="accent1"/>
              </a:solidFill>
            </a:rPr>
            <a:t>$1,875,108</a:t>
          </a:r>
          <a:endParaRPr lang="en-US" sz="1800" dirty="0">
            <a:solidFill>
              <a:schemeClr val="accent1"/>
            </a:solidFill>
          </a:endParaRPr>
        </a:p>
      </dgm:t>
    </dgm:pt>
    <dgm:pt modelId="{69923F6C-7FF3-43B4-8935-CC7D2313B6BE}" type="parTrans" cxnId="{8DA268EA-7D2B-4D48-B6F1-4D3B983FF993}">
      <dgm:prSet/>
      <dgm:spPr/>
      <dgm:t>
        <a:bodyPr/>
        <a:lstStyle/>
        <a:p>
          <a:endParaRPr lang="en-US"/>
        </a:p>
      </dgm:t>
    </dgm:pt>
    <dgm:pt modelId="{E79327C3-844C-46A2-9153-C1C534232E7B}" type="sibTrans" cxnId="{8DA268EA-7D2B-4D48-B6F1-4D3B983FF993}">
      <dgm:prSet/>
      <dgm:spPr/>
      <dgm:t>
        <a:bodyPr/>
        <a:lstStyle/>
        <a:p>
          <a:endParaRPr lang="en-US"/>
        </a:p>
      </dgm:t>
    </dgm:pt>
    <dgm:pt modelId="{B3992F23-9592-4F0D-98A1-EE679610D5FA}" type="pres">
      <dgm:prSet presAssocID="{43FAFCA9-11F9-4066-8EBE-C2F32E060328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A94E8BE-2B7E-45EC-AE5F-F8696264F1A6}" type="pres">
      <dgm:prSet presAssocID="{43FAFCA9-11F9-4066-8EBE-C2F32E060328}" presName="arrow" presStyleLbl="bgShp" presStyleIdx="0" presStyleCnt="1" custLinFactNeighborX="6413" custLinFactNeighborY="2289"/>
      <dgm:spPr/>
    </dgm:pt>
    <dgm:pt modelId="{C909E347-220C-42BA-9FF2-4F810DFFEB7B}" type="pres">
      <dgm:prSet presAssocID="{43FAFCA9-11F9-4066-8EBE-C2F32E060328}" presName="linearProcess" presStyleCnt="0"/>
      <dgm:spPr/>
    </dgm:pt>
    <dgm:pt modelId="{C9A1F705-B112-4D4A-9C8C-18AB91413B70}" type="pres">
      <dgm:prSet presAssocID="{095E41BF-F795-4FAE-BC9C-B996C6D3BAF8}" presName="textNode" presStyleLbl="node1" presStyleIdx="0" presStyleCnt="4" custLinFactX="13051" custLinFactNeighborX="100000" custLinFactNeighborY="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3250177-1BF5-4F6E-AB8E-6AD9AB03B682}" type="pres">
      <dgm:prSet presAssocID="{AC84FF99-3282-4919-AF8F-116415B55264}" presName="sibTrans" presStyleCnt="0"/>
      <dgm:spPr/>
    </dgm:pt>
    <dgm:pt modelId="{2EA40D5F-A3FF-45AA-8704-1D37C63405FB}" type="pres">
      <dgm:prSet presAssocID="{E346A720-4BAB-4544-8350-5F7969863F72}" presName="textNode" presStyleLbl="node1" presStyleIdx="1" presStyleCnt="4" custLinFactX="4220" custLinFactNeighborX="1000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6218C99-F16B-4329-AEBE-57243A7C43D5}" type="pres">
      <dgm:prSet presAssocID="{439A907C-B233-4061-9BD5-26915B3D65D1}" presName="sibTrans" presStyleCnt="0"/>
      <dgm:spPr/>
    </dgm:pt>
    <dgm:pt modelId="{81E94096-91E4-4D08-95F4-429957CDE888}" type="pres">
      <dgm:prSet presAssocID="{9DBAE7B5-9A3D-4A1F-ABB6-50B698930E31}" presName="textNode" presStyleLbl="node1" presStyleIdx="2" presStyleCnt="4" custLinFactNeighborX="70226" custLinFactNeighborY="-81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ACB274-BBB8-4E41-98B4-19DB2323E258}" type="pres">
      <dgm:prSet presAssocID="{224D5E7F-33D3-4A34-856E-64DF51BC0D7C}" presName="sibTrans" presStyleCnt="0"/>
      <dgm:spPr/>
    </dgm:pt>
    <dgm:pt modelId="{410D94C3-533D-4988-BF60-396ABA36B734}" type="pres">
      <dgm:prSet presAssocID="{FDEDCDEA-7EBF-4116-B5A8-99014EDD3EF6}" presName="text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115D2C-485A-46B1-AEEB-36537A77FA3D}" srcId="{43FAFCA9-11F9-4066-8EBE-C2F32E060328}" destId="{095E41BF-F795-4FAE-BC9C-B996C6D3BAF8}" srcOrd="0" destOrd="0" parTransId="{CF8EAC0F-A579-454D-AB0E-9B0F3FB34D60}" sibTransId="{AC84FF99-3282-4919-AF8F-116415B55264}"/>
    <dgm:cxn modelId="{63B8663F-520E-DA4B-8BA6-163EFBD8C275}" type="presOf" srcId="{9DBAE7B5-9A3D-4A1F-ABB6-50B698930E31}" destId="{81E94096-91E4-4D08-95F4-429957CDE888}" srcOrd="0" destOrd="0" presId="urn:microsoft.com/office/officeart/2005/8/layout/hProcess9"/>
    <dgm:cxn modelId="{8DA268EA-7D2B-4D48-B6F1-4D3B983FF993}" srcId="{43FAFCA9-11F9-4066-8EBE-C2F32E060328}" destId="{FDEDCDEA-7EBF-4116-B5A8-99014EDD3EF6}" srcOrd="3" destOrd="0" parTransId="{69923F6C-7FF3-43B4-8935-CC7D2313B6BE}" sibTransId="{E79327C3-844C-46A2-9153-C1C534232E7B}"/>
    <dgm:cxn modelId="{708BFCDB-DD97-4D09-8979-8B18D4C6B54C}" srcId="{43FAFCA9-11F9-4066-8EBE-C2F32E060328}" destId="{E346A720-4BAB-4544-8350-5F7969863F72}" srcOrd="1" destOrd="0" parTransId="{C95C6724-769F-40FB-9943-BA0A28D5427B}" sibTransId="{439A907C-B233-4061-9BD5-26915B3D65D1}"/>
    <dgm:cxn modelId="{F35ECF72-BA14-DF48-AD68-ED1916EB4518}" type="presOf" srcId="{FDEDCDEA-7EBF-4116-B5A8-99014EDD3EF6}" destId="{410D94C3-533D-4988-BF60-396ABA36B734}" srcOrd="0" destOrd="0" presId="urn:microsoft.com/office/officeart/2005/8/layout/hProcess9"/>
    <dgm:cxn modelId="{7C4D3937-0F92-C442-BA1D-532559A93AF0}" type="presOf" srcId="{095E41BF-F795-4FAE-BC9C-B996C6D3BAF8}" destId="{C9A1F705-B112-4D4A-9C8C-18AB91413B70}" srcOrd="0" destOrd="0" presId="urn:microsoft.com/office/officeart/2005/8/layout/hProcess9"/>
    <dgm:cxn modelId="{CC2189B2-C428-0F4C-9FFB-37C058CFFE33}" type="presOf" srcId="{E346A720-4BAB-4544-8350-5F7969863F72}" destId="{2EA40D5F-A3FF-45AA-8704-1D37C63405FB}" srcOrd="0" destOrd="0" presId="urn:microsoft.com/office/officeart/2005/8/layout/hProcess9"/>
    <dgm:cxn modelId="{920C95D3-B2A8-4C1E-B7B7-534DBDB96267}" srcId="{43FAFCA9-11F9-4066-8EBE-C2F32E060328}" destId="{9DBAE7B5-9A3D-4A1F-ABB6-50B698930E31}" srcOrd="2" destOrd="0" parTransId="{848F9E46-09AA-44AD-82E3-B18DD59FAB05}" sibTransId="{224D5E7F-33D3-4A34-856E-64DF51BC0D7C}"/>
    <dgm:cxn modelId="{09551825-F510-A048-B7B6-120FF64EB6E5}" type="presOf" srcId="{43FAFCA9-11F9-4066-8EBE-C2F32E060328}" destId="{B3992F23-9592-4F0D-98A1-EE679610D5FA}" srcOrd="0" destOrd="0" presId="urn:microsoft.com/office/officeart/2005/8/layout/hProcess9"/>
    <dgm:cxn modelId="{CCA72E96-B60D-A346-A83A-E9561D5441B3}" type="presParOf" srcId="{B3992F23-9592-4F0D-98A1-EE679610D5FA}" destId="{AA94E8BE-2B7E-45EC-AE5F-F8696264F1A6}" srcOrd="0" destOrd="0" presId="urn:microsoft.com/office/officeart/2005/8/layout/hProcess9"/>
    <dgm:cxn modelId="{7D1D265C-4697-0944-AA4B-3F89E305C435}" type="presParOf" srcId="{B3992F23-9592-4F0D-98A1-EE679610D5FA}" destId="{C909E347-220C-42BA-9FF2-4F810DFFEB7B}" srcOrd="1" destOrd="0" presId="urn:microsoft.com/office/officeart/2005/8/layout/hProcess9"/>
    <dgm:cxn modelId="{DFA78B1E-9973-3749-A8D9-CCF1E3DB25A7}" type="presParOf" srcId="{C909E347-220C-42BA-9FF2-4F810DFFEB7B}" destId="{C9A1F705-B112-4D4A-9C8C-18AB91413B70}" srcOrd="0" destOrd="0" presId="urn:microsoft.com/office/officeart/2005/8/layout/hProcess9"/>
    <dgm:cxn modelId="{2324A005-52D7-0646-B060-F14F18E4B507}" type="presParOf" srcId="{C909E347-220C-42BA-9FF2-4F810DFFEB7B}" destId="{23250177-1BF5-4F6E-AB8E-6AD9AB03B682}" srcOrd="1" destOrd="0" presId="urn:microsoft.com/office/officeart/2005/8/layout/hProcess9"/>
    <dgm:cxn modelId="{91E9EB78-1513-3340-8986-4E4812159292}" type="presParOf" srcId="{C909E347-220C-42BA-9FF2-4F810DFFEB7B}" destId="{2EA40D5F-A3FF-45AA-8704-1D37C63405FB}" srcOrd="2" destOrd="0" presId="urn:microsoft.com/office/officeart/2005/8/layout/hProcess9"/>
    <dgm:cxn modelId="{F9A1FCA9-EBF3-A249-A543-DA3EB62DA40D}" type="presParOf" srcId="{C909E347-220C-42BA-9FF2-4F810DFFEB7B}" destId="{C6218C99-F16B-4329-AEBE-57243A7C43D5}" srcOrd="3" destOrd="0" presId="urn:microsoft.com/office/officeart/2005/8/layout/hProcess9"/>
    <dgm:cxn modelId="{80B9B2F7-0F03-554A-844D-770395520814}" type="presParOf" srcId="{C909E347-220C-42BA-9FF2-4F810DFFEB7B}" destId="{81E94096-91E4-4D08-95F4-429957CDE888}" srcOrd="4" destOrd="0" presId="urn:microsoft.com/office/officeart/2005/8/layout/hProcess9"/>
    <dgm:cxn modelId="{26399544-C050-0D47-BFF9-221DE342F199}" type="presParOf" srcId="{C909E347-220C-42BA-9FF2-4F810DFFEB7B}" destId="{06ACB274-BBB8-4E41-98B4-19DB2323E258}" srcOrd="5" destOrd="0" presId="urn:microsoft.com/office/officeart/2005/8/layout/hProcess9"/>
    <dgm:cxn modelId="{418AF3BF-D287-3E44-9F96-4F505D46A161}" type="presParOf" srcId="{C909E347-220C-42BA-9FF2-4F810DFFEB7B}" destId="{410D94C3-533D-4988-BF60-396ABA36B73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94E8BE-2B7E-45EC-AE5F-F8696264F1A6}">
      <dsp:nvSpPr>
        <dsp:cNvPr id="0" name=""/>
        <dsp:cNvSpPr/>
      </dsp:nvSpPr>
      <dsp:spPr>
        <a:xfrm>
          <a:off x="1031012" y="0"/>
          <a:ext cx="6766714" cy="297449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1F705-B112-4D4A-9C8C-18AB91413B70}">
      <dsp:nvSpPr>
        <dsp:cNvPr id="0" name=""/>
        <dsp:cNvSpPr/>
      </dsp:nvSpPr>
      <dsp:spPr>
        <a:xfrm>
          <a:off x="349905" y="902081"/>
          <a:ext cx="1916354" cy="11897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  <a:sp3d extrusionH="28000" prstMaterial="matte"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Mortgage </a:t>
          </a:r>
          <a:r>
            <a:rPr lang="en-US" sz="1600" b="1" kern="1200" dirty="0" smtClean="0">
              <a:solidFill>
                <a:schemeClr val="accent1"/>
              </a:solidFill>
            </a:rPr>
            <a:t>$1,329,198</a:t>
          </a:r>
          <a:r>
            <a:rPr lang="en-US" sz="1600" b="1" kern="1200" dirty="0" smtClean="0"/>
            <a:t/>
          </a:r>
          <a:br>
            <a:rPr lang="en-US" sz="1600" b="1" kern="1200" dirty="0" smtClean="0"/>
          </a:br>
          <a:endParaRPr lang="en-US" sz="1600" b="1" kern="1200" dirty="0"/>
        </a:p>
      </dsp:txBody>
      <dsp:txXfrm>
        <a:off x="407986" y="960162"/>
        <a:ext cx="1800192" cy="1073637"/>
      </dsp:txXfrm>
    </dsp:sp>
    <dsp:sp modelId="{2EA40D5F-A3FF-45AA-8704-1D37C63405FB}">
      <dsp:nvSpPr>
        <dsp:cNvPr id="0" name=""/>
        <dsp:cNvSpPr/>
      </dsp:nvSpPr>
      <dsp:spPr>
        <a:xfrm>
          <a:off x="2192844" y="892349"/>
          <a:ext cx="1916354" cy="11897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  <a:sp3d extrusionH="28000" prstMaterial="matte"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Private loans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00FF"/>
              </a:solidFill>
            </a:rPr>
            <a:t>$867,892</a:t>
          </a:r>
          <a:r>
            <a:rPr lang="en-US" sz="1600" b="1" kern="1200" dirty="0" smtClean="0"/>
            <a:t/>
          </a:r>
          <a:br>
            <a:rPr lang="en-US" sz="1600" b="1" kern="1200" dirty="0" smtClean="0"/>
          </a:br>
          <a:endParaRPr lang="en-US" sz="1600" b="1" kern="1200" dirty="0"/>
        </a:p>
      </dsp:txBody>
      <dsp:txXfrm>
        <a:off x="2250925" y="950430"/>
        <a:ext cx="1800192" cy="1073637"/>
      </dsp:txXfrm>
    </dsp:sp>
    <dsp:sp modelId="{81E94096-91E4-4D08-95F4-429957CDE888}">
      <dsp:nvSpPr>
        <dsp:cNvPr id="0" name=""/>
        <dsp:cNvSpPr/>
      </dsp:nvSpPr>
      <dsp:spPr>
        <a:xfrm>
          <a:off x="4095618" y="882616"/>
          <a:ext cx="1916354" cy="11897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  <a:sp3d extrusionH="28000" prstMaterial="matte"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Pending Interest Payment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smtClean="0">
              <a:solidFill>
                <a:srgbClr val="002060"/>
              </a:solidFill>
            </a:rPr>
            <a:t>$70,000</a:t>
          </a:r>
          <a:r>
            <a:rPr lang="en-US" sz="1600" kern="1200" dirty="0" smtClean="0">
              <a:solidFill>
                <a:srgbClr val="002060"/>
              </a:solidFill>
            </a:rPr>
            <a:t/>
          </a:r>
          <a:br>
            <a:rPr lang="en-US" sz="1600" kern="1200" dirty="0" smtClean="0">
              <a:solidFill>
                <a:srgbClr val="002060"/>
              </a:solidFill>
            </a:rPr>
          </a:br>
          <a:endParaRPr lang="en-US" sz="1600" kern="1200" dirty="0">
            <a:solidFill>
              <a:srgbClr val="002060"/>
            </a:solidFill>
          </a:endParaRPr>
        </a:p>
      </dsp:txBody>
      <dsp:txXfrm>
        <a:off x="4153699" y="940697"/>
        <a:ext cx="1800192" cy="1073637"/>
      </dsp:txXfrm>
    </dsp:sp>
    <dsp:sp modelId="{410D94C3-533D-4988-BF60-396ABA36B734}">
      <dsp:nvSpPr>
        <dsp:cNvPr id="0" name=""/>
        <dsp:cNvSpPr/>
      </dsp:nvSpPr>
      <dsp:spPr>
        <a:xfrm>
          <a:off x="6040501" y="892349"/>
          <a:ext cx="1916354" cy="11897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  <a:sp3d extrusionH="28000" prstMaterial="matte"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>
              <a:solidFill>
                <a:schemeClr val="accent1"/>
              </a:solidFill>
            </a:rPr>
            <a:t>Total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>
              <a:solidFill>
                <a:schemeClr val="accent1"/>
              </a:solidFill>
            </a:rPr>
            <a:t>Liabilities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>
              <a:solidFill>
                <a:schemeClr val="accent1"/>
              </a:solidFill>
            </a:rPr>
            <a:t>$2,267,090</a:t>
          </a:r>
          <a:endParaRPr lang="en-US" sz="1800" kern="1200" dirty="0">
            <a:solidFill>
              <a:schemeClr val="accent1"/>
            </a:solidFill>
          </a:endParaRPr>
        </a:p>
      </dsp:txBody>
      <dsp:txXfrm>
        <a:off x="6098582" y="950430"/>
        <a:ext cx="1800192" cy="10736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94E8BE-2B7E-45EC-AE5F-F8696264F1A6}">
      <dsp:nvSpPr>
        <dsp:cNvPr id="0" name=""/>
        <dsp:cNvSpPr/>
      </dsp:nvSpPr>
      <dsp:spPr>
        <a:xfrm>
          <a:off x="1094403" y="0"/>
          <a:ext cx="7182763" cy="297449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1F705-B112-4D4A-9C8C-18AB91413B70}">
      <dsp:nvSpPr>
        <dsp:cNvPr id="0" name=""/>
        <dsp:cNvSpPr/>
      </dsp:nvSpPr>
      <dsp:spPr>
        <a:xfrm>
          <a:off x="373247" y="902081"/>
          <a:ext cx="2031989" cy="11897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  <a:sp3d extrusionH="28000" prstMaterial="matte"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Mortgage </a:t>
          </a:r>
          <a:r>
            <a:rPr lang="en-US" sz="1600" b="1" kern="1200" dirty="0" smtClean="0">
              <a:solidFill>
                <a:schemeClr val="accent1"/>
              </a:solidFill>
            </a:rPr>
            <a:t>$1,236,030</a:t>
          </a:r>
          <a:r>
            <a:rPr lang="en-US" sz="1600" b="1" kern="1200" dirty="0" smtClean="0"/>
            <a:t/>
          </a:r>
          <a:br>
            <a:rPr lang="en-US" sz="1600" b="1" kern="1200" dirty="0" smtClean="0"/>
          </a:br>
          <a:endParaRPr lang="en-US" sz="1600" b="1" kern="1200" dirty="0"/>
        </a:p>
      </dsp:txBody>
      <dsp:txXfrm>
        <a:off x="431328" y="960162"/>
        <a:ext cx="1915827" cy="1073637"/>
      </dsp:txXfrm>
    </dsp:sp>
    <dsp:sp modelId="{2EA40D5F-A3FF-45AA-8704-1D37C63405FB}">
      <dsp:nvSpPr>
        <dsp:cNvPr id="0" name=""/>
        <dsp:cNvSpPr/>
      </dsp:nvSpPr>
      <dsp:spPr>
        <a:xfrm>
          <a:off x="2332039" y="892349"/>
          <a:ext cx="2031989" cy="11897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  <a:sp3d extrusionH="28000" prstMaterial="matte"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Private loans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00FF"/>
              </a:solidFill>
            </a:rPr>
            <a:t>$619,078</a:t>
          </a:r>
          <a:r>
            <a:rPr lang="en-US" sz="1600" b="1" kern="1200" dirty="0" smtClean="0"/>
            <a:t/>
          </a:r>
          <a:br>
            <a:rPr lang="en-US" sz="1600" b="1" kern="1200" dirty="0" smtClean="0"/>
          </a:br>
          <a:endParaRPr lang="en-US" sz="1600" b="1" kern="1200" dirty="0"/>
        </a:p>
      </dsp:txBody>
      <dsp:txXfrm>
        <a:off x="2390120" y="950430"/>
        <a:ext cx="1915827" cy="1073637"/>
      </dsp:txXfrm>
    </dsp:sp>
    <dsp:sp modelId="{81E94096-91E4-4D08-95F4-429957CDE888}">
      <dsp:nvSpPr>
        <dsp:cNvPr id="0" name=""/>
        <dsp:cNvSpPr/>
      </dsp:nvSpPr>
      <dsp:spPr>
        <a:xfrm>
          <a:off x="4352892" y="882616"/>
          <a:ext cx="2031989" cy="11897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  <a:sp3d extrusionH="28000" prstMaterial="matte"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Pending Interest Payment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1" kern="1200" dirty="0" smtClean="0">
              <a:solidFill>
                <a:srgbClr val="002060"/>
              </a:solidFill>
            </a:rPr>
            <a:t>$20,000</a:t>
          </a:r>
          <a:r>
            <a:rPr lang="en-US" sz="1600" kern="1200" dirty="0" smtClean="0">
              <a:solidFill>
                <a:srgbClr val="002060"/>
              </a:solidFill>
            </a:rPr>
            <a:t/>
          </a:r>
          <a:br>
            <a:rPr lang="en-US" sz="1600" kern="1200" dirty="0" smtClean="0">
              <a:solidFill>
                <a:srgbClr val="002060"/>
              </a:solidFill>
            </a:rPr>
          </a:br>
          <a:endParaRPr lang="en-US" sz="1600" kern="1200" dirty="0">
            <a:solidFill>
              <a:srgbClr val="002060"/>
            </a:solidFill>
          </a:endParaRPr>
        </a:p>
      </dsp:txBody>
      <dsp:txXfrm>
        <a:off x="4410973" y="940697"/>
        <a:ext cx="1915827" cy="1073637"/>
      </dsp:txXfrm>
    </dsp:sp>
    <dsp:sp modelId="{410D94C3-533D-4988-BF60-396ABA36B734}">
      <dsp:nvSpPr>
        <dsp:cNvPr id="0" name=""/>
        <dsp:cNvSpPr/>
      </dsp:nvSpPr>
      <dsp:spPr>
        <a:xfrm>
          <a:off x="6416515" y="892349"/>
          <a:ext cx="2031989" cy="118979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  <a:sp3d extrusionH="28000" prstMaterial="matte"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>
              <a:solidFill>
                <a:schemeClr val="accent1"/>
              </a:solidFill>
            </a:rPr>
            <a:t>Total 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>
              <a:solidFill>
                <a:schemeClr val="accent1"/>
              </a:solidFill>
            </a:rPr>
            <a:t>Liabilities</a:t>
          </a:r>
        </a:p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i="0" kern="1200" dirty="0" smtClean="0">
              <a:solidFill>
                <a:schemeClr val="accent1"/>
              </a:solidFill>
            </a:rPr>
            <a:t>$1,875,108</a:t>
          </a:r>
          <a:endParaRPr lang="en-US" sz="1800" kern="1200" dirty="0">
            <a:solidFill>
              <a:schemeClr val="accent1"/>
            </a:solidFill>
          </a:endParaRPr>
        </a:p>
      </dsp:txBody>
      <dsp:txXfrm>
        <a:off x="6474596" y="950430"/>
        <a:ext cx="1915827" cy="10736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D2F09-F07C-784C-8565-CA15E2736730}" type="datetimeFigureOut">
              <a:rPr lang="en-US" smtClean="0"/>
              <a:t>12/22/16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22EAE8-BBE5-7D4D-AB86-2A69BB7FA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12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Plantagenet Cherokee" panose="02020602070100000000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lantagenet Cherokee" panose="02020602070100000000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lantagenet Cherokee" panose="02020602070100000000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lantagenet Cherokee" panose="02020602070100000000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lantagenet Cherokee" panose="02020602070100000000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lantagenet Cherokee" panose="02020602070100000000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lantagenet Cherokee" panose="02020602070100000000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lantagenet Cherokee" panose="02020602070100000000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lantagenet Cherokee" panose="02020602070100000000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690E4CA8-AA2C-4AAF-8A42-220E3A6C419F}" type="slidenum">
              <a:rPr lang="en-US" altLang="en-US">
                <a:latin typeface="Arial" panose="020B0604020202020204" pitchFamily="34" charset="0"/>
              </a:rPr>
              <a:pPr eaLnBrk="1" hangingPunct="1"/>
              <a:t>1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82491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424362"/>
            <a:ext cx="5486399" cy="4190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884612" y="8847138"/>
            <a:ext cx="2971799" cy="46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t>21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5763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424362"/>
            <a:ext cx="5486399" cy="4190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884612" y="8847138"/>
            <a:ext cx="2971799" cy="46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t>22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0682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424362"/>
            <a:ext cx="5486399" cy="4190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884612" y="8847138"/>
            <a:ext cx="2971799" cy="46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t>24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93243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424362"/>
            <a:ext cx="5486399" cy="4190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884612" y="8847138"/>
            <a:ext cx="2971799" cy="46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t>25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598526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424362"/>
            <a:ext cx="5486399" cy="4190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884612" y="8847138"/>
            <a:ext cx="2971799" cy="46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t>26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2483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424362"/>
            <a:ext cx="5486399" cy="4190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884612" y="8847138"/>
            <a:ext cx="2971799" cy="46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t>27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3572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424362"/>
            <a:ext cx="5486399" cy="4190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884612" y="8847138"/>
            <a:ext cx="2971799" cy="46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t>28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3511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424362"/>
            <a:ext cx="5486399" cy="4190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884612" y="8847138"/>
            <a:ext cx="2971799" cy="46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t>29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625407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424362"/>
            <a:ext cx="5486399" cy="4190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884612" y="8847138"/>
            <a:ext cx="2971799" cy="46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t>30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8137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424362"/>
            <a:ext cx="5486399" cy="4190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884612" y="8847138"/>
            <a:ext cx="2971799" cy="46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t>13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82000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424362"/>
            <a:ext cx="5486399" cy="4190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884612" y="8847138"/>
            <a:ext cx="2971799" cy="46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t>14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4736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424362"/>
            <a:ext cx="5486399" cy="4190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884612" y="8847138"/>
            <a:ext cx="2971799" cy="46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t>15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22930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424362"/>
            <a:ext cx="5486399" cy="4190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884612" y="8847138"/>
            <a:ext cx="2971799" cy="46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t>16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1996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424362"/>
            <a:ext cx="5486399" cy="4190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884612" y="8847138"/>
            <a:ext cx="2971799" cy="46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t>17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51615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424362"/>
            <a:ext cx="5486399" cy="4190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884612" y="8847138"/>
            <a:ext cx="2971799" cy="46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t>18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67772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424362"/>
            <a:ext cx="5486399" cy="4190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884612" y="8847138"/>
            <a:ext cx="2971799" cy="46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t>19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99521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25438" y="698500"/>
            <a:ext cx="6207125" cy="34925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424362"/>
            <a:ext cx="5486399" cy="41909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endParaRPr sz="1200" b="0" i="0" u="none" strike="noStrike" cap="none" baseline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3884612" y="8847138"/>
            <a:ext cx="2971799" cy="46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fld id="{00000000-1234-1234-1234-123412341234}" type="slidenum">
              <a:rPr lang="en-US" sz="1200" b="0" i="0" u="none" strike="noStrike" cap="none" baseline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ct val="25000"/>
                <a:buFont typeface="Arial"/>
                <a:buNone/>
              </a:pPr>
              <a:t>20</a:t>
            </a:fld>
            <a:endParaRPr lang="en-US" sz="1200" b="0" i="0" u="none" strike="noStrike" cap="none" baseline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0323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D4ED-107F-0842-8D43-0968130566B3}" type="datetimeFigureOut">
              <a:rPr lang="en-US" smtClean="0"/>
              <a:t>12/22/16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D00AB-A7EF-874C-B6E2-9BCC06F96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19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D4ED-107F-0842-8D43-0968130566B3}" type="datetimeFigureOut">
              <a:rPr lang="en-US" smtClean="0"/>
              <a:t>12/22/16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D00AB-A7EF-874C-B6E2-9BCC06F96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1147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D4ED-107F-0842-8D43-0968130566B3}" type="datetimeFigureOut">
              <a:rPr lang="en-US" smtClean="0"/>
              <a:t>12/22/16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D00AB-A7EF-874C-B6E2-9BCC06F96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86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D4ED-107F-0842-8D43-0968130566B3}" type="datetimeFigureOut">
              <a:rPr lang="en-US" smtClean="0"/>
              <a:t>12/22/16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D00AB-A7EF-874C-B6E2-9BCC06F96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458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D4ED-107F-0842-8D43-0968130566B3}" type="datetimeFigureOut">
              <a:rPr lang="en-US" smtClean="0"/>
              <a:t>12/22/16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D00AB-A7EF-874C-B6E2-9BCC06F96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18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D4ED-107F-0842-8D43-0968130566B3}" type="datetimeFigureOut">
              <a:rPr lang="en-US" smtClean="0"/>
              <a:t>12/22/16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D00AB-A7EF-874C-B6E2-9BCC06F96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81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D4ED-107F-0842-8D43-0968130566B3}" type="datetimeFigureOut">
              <a:rPr lang="en-US" smtClean="0"/>
              <a:t>12/22/16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D00AB-A7EF-874C-B6E2-9BCC06F96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73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D4ED-107F-0842-8D43-0968130566B3}" type="datetimeFigureOut">
              <a:rPr lang="en-US" smtClean="0"/>
              <a:t>12/22/16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D00AB-A7EF-874C-B6E2-9BCC06F96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25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D4ED-107F-0842-8D43-0968130566B3}" type="datetimeFigureOut">
              <a:rPr lang="en-US" smtClean="0"/>
              <a:t>12/22/16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D00AB-A7EF-874C-B6E2-9BCC06F96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73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D4ED-107F-0842-8D43-0968130566B3}" type="datetimeFigureOut">
              <a:rPr lang="en-US" smtClean="0"/>
              <a:t>12/22/16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D00AB-A7EF-874C-B6E2-9BCC06F96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504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5D4ED-107F-0842-8D43-0968130566B3}" type="datetimeFigureOut">
              <a:rPr lang="en-US" smtClean="0"/>
              <a:t>12/22/16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CD00AB-A7EF-874C-B6E2-9BCC06F96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801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5D4ED-107F-0842-8D43-0968130566B3}" type="datetimeFigureOut">
              <a:rPr lang="en-US" smtClean="0"/>
              <a:t>12/22/16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D00AB-A7EF-874C-B6E2-9BCC06F96C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94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4" Type="http://schemas.openxmlformats.org/officeDocument/2006/relationships/image" Target="../media/image2.emf"/><Relationship Id="rId5" Type="http://schemas.openxmlformats.org/officeDocument/2006/relationships/chart" Target="../charts/chart1.xml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religiouscommittee@svtempleco.org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mailto:communications@svtempleco.org" TargetMode="External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Relationship Id="rId3" Type="http://schemas.openxmlformats.org/officeDocument/2006/relationships/image" Target="../media/image1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gi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2" Type="http://schemas.openxmlformats.org/officeDocument/2006/relationships/audio" Target="../media/audio1.wav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W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oleObject" Target="../embeddings/Microsoft_Excel_97_-_2004_Worksheet1.xls"/><Relationship Id="rId5" Type="http://schemas.openxmlformats.org/officeDocument/2006/relationships/image" Target="../media/image32.emf"/><Relationship Id="rId6" Type="http://schemas.openxmlformats.org/officeDocument/2006/relationships/image" Target="../media/image31.jpe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package" Target="../embeddings/Microsoft_Excel_Worksheet3.xlsx"/><Relationship Id="rId5" Type="http://schemas.openxmlformats.org/officeDocument/2006/relationships/image" Target="../media/image33.emf"/><Relationship Id="rId6" Type="http://schemas.openxmlformats.org/officeDocument/2006/relationships/image" Target="../media/image31.jpe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eg"/><Relationship Id="rId3" Type="http://schemas.openxmlformats.org/officeDocument/2006/relationships/image" Target="../media/image31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eg"/><Relationship Id="rId3" Type="http://schemas.openxmlformats.org/officeDocument/2006/relationships/image" Target="../media/image31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e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1143000"/>
            <a:ext cx="6019800" cy="4572000"/>
          </a:xfrm>
          <a:prstGeom prst="rect">
            <a:avLst/>
          </a:prstGeom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905001" y="253426"/>
            <a:ext cx="887544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Plantagenet Cherokee" panose="02020602070100000000" pitchFamily="18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Plantagenet Cherokee" panose="02020602070100000000" pitchFamily="18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Plantagenet Cherokee" panose="02020602070100000000" pitchFamily="18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Plantagenet Cherokee" panose="02020602070100000000" pitchFamily="18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Plantagenet Cherokee" panose="02020602070100000000" pitchFamily="18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lantagenet Cherokee" panose="02020602070100000000" pitchFamily="18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lantagenet Cherokee" panose="02020602070100000000" pitchFamily="18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lantagenet Cherokee" panose="02020602070100000000" pitchFamily="18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Plantagenet Cherokee" panose="02020602070100000000" pitchFamily="18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 b="1" dirty="0">
                <a:latin typeface="+mj-lt"/>
              </a:rPr>
              <a:t>Sri </a:t>
            </a:r>
            <a:r>
              <a:rPr lang="en-US" altLang="en-US" sz="3600" b="1" dirty="0" err="1">
                <a:latin typeface="+mj-lt"/>
              </a:rPr>
              <a:t>Venkateswara</a:t>
            </a:r>
            <a:r>
              <a:rPr lang="en-US" altLang="en-US" sz="3600" b="1" dirty="0">
                <a:latin typeface="+mj-lt"/>
              </a:rPr>
              <a:t> Swamy Temple of Colorado 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9900" y="1943101"/>
            <a:ext cx="6172200" cy="548956"/>
          </a:xfrm>
        </p:spPr>
        <p:txBody>
          <a:bodyPr>
            <a:normAutofit fontScale="55000" lnSpcReduction="20000"/>
          </a:bodyPr>
          <a:lstStyle/>
          <a:p>
            <a:r>
              <a:rPr lang="en-US" b="1" dirty="0" smtClean="0">
                <a:solidFill>
                  <a:srgbClr val="C00000"/>
                </a:solidFill>
                <a:latin typeface="+mj-lt"/>
              </a:rPr>
              <a:t>Raise additional $750,000 by End of December 2018.</a:t>
            </a:r>
          </a:p>
          <a:p>
            <a:r>
              <a:rPr lang="en-US" b="1" dirty="0" smtClean="0">
                <a:solidFill>
                  <a:srgbClr val="C00000"/>
                </a:solidFill>
                <a:latin typeface="+mj-lt"/>
              </a:rPr>
              <a:t>Pay-off all member loans.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04594-A89E-4908-B367-6E645C26CBA8}" type="slidenum">
              <a:rPr lang="en-US" altLang="en-US" smtClean="0"/>
              <a:pPr/>
              <a:t>10</a:t>
            </a:fld>
            <a:endParaRPr lang="en-US" altLang="en-US"/>
          </a:p>
        </p:txBody>
      </p:sp>
      <p:sp>
        <p:nvSpPr>
          <p:cNvPr id="7" name="Rectangle 2"/>
          <p:cNvSpPr txBox="1">
            <a:spLocks noRot="1" noChangeArrowheads="1"/>
          </p:cNvSpPr>
          <p:nvPr/>
        </p:nvSpPr>
        <p:spPr bwMode="auto">
          <a:xfrm>
            <a:off x="2209800" y="609600"/>
            <a:ext cx="6972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34290" rIns="0" bIns="0" numCol="1" anchor="b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5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anose="020F050202020403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anose="020F050202020403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anose="020F050202020403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anose="020F050202020403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anose="020F050202020403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anose="020F050202020403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anose="020F050202020403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5000">
                <a:solidFill>
                  <a:schemeClr val="tx2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4000" b="1" dirty="0">
                <a:solidFill>
                  <a:schemeClr val="accent6">
                    <a:lumMod val="75000"/>
                  </a:schemeClr>
                </a:solidFill>
                <a:ea typeface="SimSun" panose="02010600030101010101" pitchFamily="2" charset="-122"/>
              </a:rPr>
              <a:t>Next 24 months goals &amp; targets</a:t>
            </a:r>
            <a:endParaRPr lang="en-US" alt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8" name="Group 8"/>
          <p:cNvGrpSpPr>
            <a:grpSpLocks/>
          </p:cNvGrpSpPr>
          <p:nvPr/>
        </p:nvGrpSpPr>
        <p:grpSpPr bwMode="auto">
          <a:xfrm>
            <a:off x="3406214" y="2858614"/>
            <a:ext cx="5676450" cy="104921"/>
            <a:chOff x="720" y="1912"/>
            <a:chExt cx="4770" cy="88"/>
          </a:xfrm>
        </p:grpSpPr>
        <p:sp>
          <p:nvSpPr>
            <p:cNvPr id="9" name="Line 4"/>
            <p:cNvSpPr>
              <a:spLocks noChangeShapeType="1"/>
            </p:cNvSpPr>
            <p:nvPr/>
          </p:nvSpPr>
          <p:spPr bwMode="auto">
            <a:xfrm flipV="1">
              <a:off x="728" y="1952"/>
              <a:ext cx="4762" cy="0"/>
            </a:xfrm>
            <a:prstGeom prst="line">
              <a:avLst/>
            </a:prstGeom>
            <a:noFill/>
            <a:ln w="76200">
              <a:solidFill>
                <a:srgbClr val="006666"/>
              </a:solidFill>
              <a:round/>
              <a:headEnd/>
              <a:tailEnd type="stealth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Oval 5"/>
            <p:cNvSpPr>
              <a:spLocks noChangeArrowheads="1"/>
            </p:cNvSpPr>
            <p:nvPr/>
          </p:nvSpPr>
          <p:spPr bwMode="auto">
            <a:xfrm>
              <a:off x="720" y="1912"/>
              <a:ext cx="80" cy="8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50"/>
            </a:p>
          </p:txBody>
        </p:sp>
        <p:sp>
          <p:nvSpPr>
            <p:cNvPr id="11" name="Oval 6"/>
            <p:cNvSpPr>
              <a:spLocks noChangeArrowheads="1"/>
            </p:cNvSpPr>
            <p:nvPr/>
          </p:nvSpPr>
          <p:spPr bwMode="auto">
            <a:xfrm>
              <a:off x="2132" y="1912"/>
              <a:ext cx="80" cy="88"/>
            </a:xfrm>
            <a:prstGeom prst="ellipse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 sz="450"/>
            </a:p>
          </p:txBody>
        </p:sp>
      </p:grpSp>
      <p:sp>
        <p:nvSpPr>
          <p:cNvPr id="12" name="AutoShape 11"/>
          <p:cNvSpPr>
            <a:spLocks noChangeArrowheads="1"/>
          </p:cNvSpPr>
          <p:nvPr/>
        </p:nvSpPr>
        <p:spPr bwMode="auto">
          <a:xfrm>
            <a:off x="3401446" y="3021958"/>
            <a:ext cx="114459" cy="361261"/>
          </a:xfrm>
          <a:prstGeom prst="downArrow">
            <a:avLst>
              <a:gd name="adj1" fmla="val 50000"/>
              <a:gd name="adj2" fmla="val 79169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450"/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auto">
          <a:xfrm>
            <a:off x="5095915" y="3012420"/>
            <a:ext cx="114459" cy="361261"/>
          </a:xfrm>
          <a:prstGeom prst="downArrow">
            <a:avLst>
              <a:gd name="adj1" fmla="val 50000"/>
              <a:gd name="adj2" fmla="val 79169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450"/>
          </a:p>
        </p:txBody>
      </p:sp>
      <p:sp>
        <p:nvSpPr>
          <p:cNvPr id="15" name="Text Box 14"/>
          <p:cNvSpPr txBox="1">
            <a:spLocks noChangeArrowheads="1"/>
          </p:cNvSpPr>
          <p:nvPr/>
        </p:nvSpPr>
        <p:spPr bwMode="auto">
          <a:xfrm>
            <a:off x="3116490" y="3488140"/>
            <a:ext cx="1434314" cy="265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Clr>
                <a:srgbClr val="FF9900"/>
              </a:buClr>
              <a:buFont typeface="Wingdings" panose="05000000000000000000" pitchFamily="2" charset="2"/>
              <a:buChar char="§"/>
              <a:defRPr/>
            </a:pPr>
            <a:r>
              <a:rPr lang="en-US" sz="1125" dirty="0">
                <a:latin typeface="Arial" panose="020B0604020202020204" pitchFamily="34" charset="0"/>
              </a:rPr>
              <a:t> $250K</a:t>
            </a: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4805078" y="3497677"/>
            <a:ext cx="1348073" cy="213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Clr>
                <a:srgbClr val="FF9900"/>
              </a:buClr>
              <a:buFont typeface="Wingdings" panose="05000000000000000000" pitchFamily="2" charset="2"/>
              <a:buChar char="§"/>
            </a:pPr>
            <a:r>
              <a:rPr lang="en-US" sz="1127" dirty="0"/>
              <a:t> $400K</a:t>
            </a:r>
            <a:endParaRPr lang="en-US" sz="1050" dirty="0"/>
          </a:p>
        </p:txBody>
      </p:sp>
      <p:sp>
        <p:nvSpPr>
          <p:cNvPr id="17" name="AutoShape 12"/>
          <p:cNvSpPr>
            <a:spLocks noChangeArrowheads="1"/>
          </p:cNvSpPr>
          <p:nvPr/>
        </p:nvSpPr>
        <p:spPr bwMode="auto">
          <a:xfrm>
            <a:off x="6771945" y="3030302"/>
            <a:ext cx="114459" cy="361262"/>
          </a:xfrm>
          <a:prstGeom prst="downArrow">
            <a:avLst>
              <a:gd name="adj1" fmla="val 50000"/>
              <a:gd name="adj2" fmla="val 79169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450"/>
          </a:p>
        </p:txBody>
      </p:sp>
      <p:sp>
        <p:nvSpPr>
          <p:cNvPr id="18" name="Text Box 15"/>
          <p:cNvSpPr txBox="1">
            <a:spLocks noChangeArrowheads="1"/>
          </p:cNvSpPr>
          <p:nvPr/>
        </p:nvSpPr>
        <p:spPr bwMode="auto">
          <a:xfrm>
            <a:off x="6481587" y="3506023"/>
            <a:ext cx="1386065" cy="213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Clr>
                <a:srgbClr val="FF9900"/>
              </a:buClr>
              <a:buFont typeface="Wingdings" panose="05000000000000000000" pitchFamily="2" charset="2"/>
              <a:buChar char="§"/>
            </a:pPr>
            <a:r>
              <a:rPr lang="en-US" sz="1127" dirty="0"/>
              <a:t> $600K</a:t>
            </a:r>
          </a:p>
        </p:txBody>
      </p:sp>
      <p:sp>
        <p:nvSpPr>
          <p:cNvPr id="19" name="Oval 6"/>
          <p:cNvSpPr>
            <a:spLocks noChangeArrowheads="1"/>
          </p:cNvSpPr>
          <p:nvPr/>
        </p:nvSpPr>
        <p:spPr bwMode="auto">
          <a:xfrm>
            <a:off x="6771946" y="2868152"/>
            <a:ext cx="95383" cy="104921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450"/>
          </a:p>
        </p:txBody>
      </p:sp>
      <p:sp>
        <p:nvSpPr>
          <p:cNvPr id="20" name="Line 4"/>
          <p:cNvSpPr>
            <a:spLocks noChangeShapeType="1"/>
          </p:cNvSpPr>
          <p:nvPr/>
        </p:nvSpPr>
        <p:spPr bwMode="auto">
          <a:xfrm flipV="1">
            <a:off x="3301294" y="4522242"/>
            <a:ext cx="5666912" cy="0"/>
          </a:xfrm>
          <a:prstGeom prst="line">
            <a:avLst/>
          </a:prstGeom>
          <a:noFill/>
          <a:ln w="76200">
            <a:solidFill>
              <a:srgbClr val="006666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Text Box 13"/>
          <p:cNvSpPr txBox="1">
            <a:spLocks noChangeArrowheads="1"/>
          </p:cNvSpPr>
          <p:nvPr/>
        </p:nvSpPr>
        <p:spPr bwMode="auto">
          <a:xfrm>
            <a:off x="3409951" y="2629695"/>
            <a:ext cx="959786" cy="277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202" b="1" dirty="0"/>
              <a:t>180-days</a:t>
            </a:r>
          </a:p>
        </p:txBody>
      </p:sp>
      <p:sp>
        <p:nvSpPr>
          <p:cNvPr id="24" name="Text Box 13"/>
          <p:cNvSpPr txBox="1">
            <a:spLocks noChangeArrowheads="1"/>
          </p:cNvSpPr>
          <p:nvPr/>
        </p:nvSpPr>
        <p:spPr bwMode="auto">
          <a:xfrm>
            <a:off x="4941238" y="2628900"/>
            <a:ext cx="959786" cy="277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202" b="1" dirty="0"/>
              <a:t>360-days</a:t>
            </a:r>
          </a:p>
        </p:txBody>
      </p:sp>
      <p:sp>
        <p:nvSpPr>
          <p:cNvPr id="25" name="Text Box 13"/>
          <p:cNvSpPr txBox="1">
            <a:spLocks noChangeArrowheads="1"/>
          </p:cNvSpPr>
          <p:nvPr/>
        </p:nvSpPr>
        <p:spPr bwMode="auto">
          <a:xfrm>
            <a:off x="7696201" y="2628901"/>
            <a:ext cx="1138390" cy="277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202" b="1" dirty="0"/>
              <a:t>Continue</a:t>
            </a:r>
          </a:p>
        </p:txBody>
      </p:sp>
      <p:sp>
        <p:nvSpPr>
          <p:cNvPr id="26" name="TextBox 1"/>
          <p:cNvSpPr txBox="1">
            <a:spLocks noChangeArrowheads="1"/>
          </p:cNvSpPr>
          <p:nvPr/>
        </p:nvSpPr>
        <p:spPr bwMode="auto">
          <a:xfrm>
            <a:off x="3345170" y="4229102"/>
            <a:ext cx="5494031" cy="25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1052" dirty="0"/>
              <a:t>Pay-off the member loans and plan for new infrastructure projects.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3312556" y="4577089"/>
            <a:ext cx="4443845" cy="25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sz="1052" dirty="0"/>
              <a:t>Start immediately. Continue fund raising for future temple development.</a:t>
            </a:r>
          </a:p>
        </p:txBody>
      </p:sp>
      <p:sp>
        <p:nvSpPr>
          <p:cNvPr id="28" name="AutoShape 12"/>
          <p:cNvSpPr>
            <a:spLocks noChangeArrowheads="1"/>
          </p:cNvSpPr>
          <p:nvPr/>
        </p:nvSpPr>
        <p:spPr bwMode="auto">
          <a:xfrm>
            <a:off x="8071930" y="3030302"/>
            <a:ext cx="114459" cy="361262"/>
          </a:xfrm>
          <a:prstGeom prst="downArrow">
            <a:avLst>
              <a:gd name="adj1" fmla="val 50000"/>
              <a:gd name="adj2" fmla="val 79169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450"/>
          </a:p>
        </p:txBody>
      </p:sp>
      <p:sp>
        <p:nvSpPr>
          <p:cNvPr id="29" name="Text Box 15"/>
          <p:cNvSpPr txBox="1">
            <a:spLocks noChangeArrowheads="1"/>
          </p:cNvSpPr>
          <p:nvPr/>
        </p:nvSpPr>
        <p:spPr bwMode="auto">
          <a:xfrm>
            <a:off x="7796037" y="3506023"/>
            <a:ext cx="1386065" cy="213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70000"/>
              </a:lnSpc>
              <a:spcBef>
                <a:spcPct val="50000"/>
              </a:spcBef>
              <a:buClr>
                <a:srgbClr val="FF9900"/>
              </a:buClr>
              <a:buFont typeface="Wingdings" panose="05000000000000000000" pitchFamily="2" charset="2"/>
              <a:buChar char="§"/>
            </a:pPr>
            <a:r>
              <a:rPr lang="en-US" sz="1127" dirty="0"/>
              <a:t> $750K</a:t>
            </a:r>
          </a:p>
        </p:txBody>
      </p:sp>
      <p:sp>
        <p:nvSpPr>
          <p:cNvPr id="30" name="Oval 6"/>
          <p:cNvSpPr>
            <a:spLocks noChangeArrowheads="1"/>
          </p:cNvSpPr>
          <p:nvPr/>
        </p:nvSpPr>
        <p:spPr bwMode="auto">
          <a:xfrm>
            <a:off x="8071930" y="2868152"/>
            <a:ext cx="95383" cy="104921"/>
          </a:xfrm>
          <a:prstGeom prst="ellipse">
            <a:avLst/>
          </a:prstGeom>
          <a:solidFill>
            <a:schemeClr val="accent2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450"/>
          </a:p>
        </p:txBody>
      </p:sp>
      <p:sp>
        <p:nvSpPr>
          <p:cNvPr id="31" name="Text Box 13"/>
          <p:cNvSpPr txBox="1">
            <a:spLocks noChangeArrowheads="1"/>
          </p:cNvSpPr>
          <p:nvPr/>
        </p:nvSpPr>
        <p:spPr bwMode="auto">
          <a:xfrm>
            <a:off x="6255688" y="2628900"/>
            <a:ext cx="959786" cy="277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202" b="1" dirty="0"/>
              <a:t>540-days</a:t>
            </a:r>
          </a:p>
        </p:txBody>
      </p:sp>
      <p:sp>
        <p:nvSpPr>
          <p:cNvPr id="32" name="Footer Placeholder 21"/>
          <p:cNvSpPr>
            <a:spLocks noGrp="1"/>
          </p:cNvSpPr>
          <p:nvPr>
            <p:ph type="ftr" sz="quarter" idx="4294967295"/>
          </p:nvPr>
        </p:nvSpPr>
        <p:spPr>
          <a:xfrm>
            <a:off x="3752850" y="6203156"/>
            <a:ext cx="4857750" cy="273844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en-US" dirty="0" smtClean="0"/>
              <a:t>Sri </a:t>
            </a:r>
            <a:r>
              <a:rPr lang="en-US" dirty="0" err="1" smtClean="0"/>
              <a:t>Venkateswara</a:t>
            </a:r>
            <a:r>
              <a:rPr lang="en-US" dirty="0" smtClean="0"/>
              <a:t> </a:t>
            </a:r>
            <a:r>
              <a:rPr lang="en-US" dirty="0" err="1" smtClean="0"/>
              <a:t>Swamy</a:t>
            </a:r>
            <a:r>
              <a:rPr lang="en-US" dirty="0" smtClean="0"/>
              <a:t> Temple of Colorado. Temple Confidential. Please do not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4063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09900" y="533400"/>
            <a:ext cx="6172200" cy="457200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chemeClr val="accent6">
                    <a:lumMod val="75000"/>
                  </a:schemeClr>
                </a:solidFill>
                <a:ea typeface="SimSun" panose="02010600030101010101" pitchFamily="2" charset="-122"/>
              </a:rPr>
              <a:t>How !</a:t>
            </a:r>
            <a:endParaRPr lang="en-US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9395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2362200" y="1371600"/>
            <a:ext cx="7696200" cy="4724400"/>
          </a:xfrm>
        </p:spPr>
        <p:txBody>
          <a:bodyPr>
            <a:noAutofit/>
          </a:bodyPr>
          <a:lstStyle/>
          <a:p>
            <a:pPr lvl="0"/>
            <a:r>
              <a:rPr lang="en-US" sz="2000" dirty="0">
                <a:latin typeface="+mj-lt"/>
              </a:rPr>
              <a:t>We have 3500 registered devotees in our system</a:t>
            </a:r>
          </a:p>
          <a:p>
            <a:pPr lvl="0"/>
            <a:r>
              <a:rPr lang="en-US" sz="2000" dirty="0">
                <a:latin typeface="+mj-lt"/>
              </a:rPr>
              <a:t>&gt; 35% increase in devotees traffic since 2014</a:t>
            </a:r>
          </a:p>
          <a:p>
            <a:pPr lvl="0"/>
            <a:r>
              <a:rPr lang="en-US" sz="2000" dirty="0">
                <a:latin typeface="+mj-lt"/>
              </a:rPr>
              <a:t>Last year average donations &gt; $250 pledged from only 300 Members</a:t>
            </a:r>
          </a:p>
          <a:p>
            <a:pPr lvl="0"/>
            <a:r>
              <a:rPr lang="en-US" sz="2000" dirty="0">
                <a:latin typeface="+mj-lt"/>
              </a:rPr>
              <a:t>If we can tap in to rest of the 3000 devotees and increase pledge by at least $200 an average by family</a:t>
            </a:r>
          </a:p>
          <a:p>
            <a:pPr lvl="1"/>
            <a:r>
              <a:rPr lang="en-US" sz="2000" dirty="0">
                <a:latin typeface="+mj-lt"/>
              </a:rPr>
              <a:t>3000 X $200 = $600000</a:t>
            </a:r>
          </a:p>
          <a:p>
            <a:pPr lvl="0"/>
            <a:r>
              <a:rPr lang="en-US" sz="2000" dirty="0">
                <a:latin typeface="+mj-lt"/>
              </a:rPr>
              <a:t>We already have a sustainable income to operate Temple and we are in healthy condition</a:t>
            </a:r>
          </a:p>
          <a:p>
            <a:pPr lvl="0"/>
            <a:r>
              <a:rPr lang="en-US" sz="2000" dirty="0">
                <a:latin typeface="+mj-lt"/>
              </a:rPr>
              <a:t>So, to my fellow founding members, my request is: communicate positive message to your friends and families. Please do not send </a:t>
            </a:r>
            <a:r>
              <a:rPr lang="en-US" sz="2000">
                <a:latin typeface="+mj-lt"/>
              </a:rPr>
              <a:t>negative message/s </a:t>
            </a:r>
            <a:r>
              <a:rPr lang="en-US" sz="2000" dirty="0">
                <a:latin typeface="+mj-lt"/>
              </a:rPr>
              <a:t>to anyone saying that temple cannot sustain in the future !!!! You’re completely incorrect and you’re not helping the temple!!!!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04594-A89E-4908-B367-6E645C26CBA8}" type="slidenum">
              <a:rPr lang="en-US" altLang="en-US" smtClean="0"/>
              <a:pPr/>
              <a:t>11</a:t>
            </a:fld>
            <a:endParaRPr lang="en-US" altLang="en-US"/>
          </a:p>
        </p:txBody>
      </p:sp>
      <p:sp>
        <p:nvSpPr>
          <p:cNvPr id="7" name="Footer Placeholder 21"/>
          <p:cNvSpPr>
            <a:spLocks noGrp="1"/>
          </p:cNvSpPr>
          <p:nvPr>
            <p:ph type="ftr" sz="quarter" idx="4294967295"/>
          </p:nvPr>
        </p:nvSpPr>
        <p:spPr>
          <a:xfrm>
            <a:off x="3752850" y="6203156"/>
            <a:ext cx="4857750" cy="273844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en-US" dirty="0" smtClean="0"/>
              <a:t>Sri </a:t>
            </a:r>
            <a:r>
              <a:rPr lang="en-US" dirty="0" err="1" smtClean="0"/>
              <a:t>Venkateswara</a:t>
            </a:r>
            <a:r>
              <a:rPr lang="en-US" dirty="0" smtClean="0"/>
              <a:t> </a:t>
            </a:r>
            <a:r>
              <a:rPr lang="en-US" dirty="0" err="1" smtClean="0"/>
              <a:t>Swamy</a:t>
            </a:r>
            <a:r>
              <a:rPr lang="en-US" dirty="0" smtClean="0"/>
              <a:t> Temple of Colorado. Temple Confidential. Please do not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39385"/>
      </p:ext>
    </p:extLst>
  </p:cSld>
  <p:clrMapOvr>
    <a:masterClrMapping/>
  </p:clrMapOvr>
  <p:transition advTm="50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2017 Budget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04594-A89E-4908-B367-6E645C26CBA8}" type="slidenum">
              <a:rPr lang="en-US" altLang="en-US" smtClean="0"/>
              <a:pPr/>
              <a:t>12</a:t>
            </a:fld>
            <a:endParaRPr lang="en-U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2971800" y="6356351"/>
            <a:ext cx="647700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mtClean="0"/>
              <a:t>Sri Venkateswara Swamy Temple of Colorado. Temple Confidential. Please do not distribute.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199" y="1921500"/>
            <a:ext cx="8943603" cy="30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41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1524002" y="0"/>
            <a:ext cx="9143289" cy="68580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3161" tIns="61580" rIns="123161" bIns="61580" anchor="t" anchorCtr="0">
            <a:noAutofit/>
          </a:bodyPr>
          <a:lstStyle/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00B050"/>
              </a:solidFill>
            </a:endParaRPr>
          </a:p>
        </p:txBody>
      </p:sp>
      <p:graphicFrame>
        <p:nvGraphicFramePr>
          <p:cNvPr id="85" name="Shape 85"/>
          <p:cNvGraphicFramePr/>
          <p:nvPr/>
        </p:nvGraphicFramePr>
        <p:xfrm>
          <a:off x="1618066" y="978327"/>
          <a:ext cx="8970156" cy="57850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970156"/>
              </a:tblGrid>
              <a:tr h="57850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2800" b="1" dirty="0" smtClean="0">
                          <a:solidFill>
                            <a:srgbClr val="9900FF"/>
                          </a:solidFill>
                        </a:rPr>
                        <a:t>Religious Committee Annual Report</a:t>
                      </a:r>
                      <a:endParaRPr lang="en-US" sz="2800" b="1" dirty="0">
                        <a:solidFill>
                          <a:srgbClr val="9900FF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21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3600" b="1" dirty="0" smtClean="0">
                          <a:solidFill>
                            <a:srgbClr val="0000FF"/>
                          </a:solidFill>
                        </a:rPr>
                        <a:t>Committee Members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21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 Sri Satyanarayana Velagapudi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 Sri </a:t>
                      </a:r>
                      <a:r>
                        <a:rPr lang="en-US" sz="2400" b="1" dirty="0" err="1" smtClean="0">
                          <a:solidFill>
                            <a:srgbClr val="0000FF"/>
                          </a:solidFill>
                        </a:rPr>
                        <a:t>Venkateswara</a:t>
                      </a: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 Rao </a:t>
                      </a:r>
                      <a:r>
                        <a:rPr lang="en-US" sz="2400" b="1" dirty="0" err="1" smtClean="0">
                          <a:solidFill>
                            <a:srgbClr val="0000FF"/>
                          </a:solidFill>
                        </a:rPr>
                        <a:t>Bandla</a:t>
                      </a:r>
                      <a:endParaRPr lang="en-US" sz="24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 Sri Ramesh </a:t>
                      </a:r>
                      <a:r>
                        <a:rPr lang="en-US" sz="2400" b="1" dirty="0" err="1" smtClean="0">
                          <a:solidFill>
                            <a:srgbClr val="0000FF"/>
                          </a:solidFill>
                        </a:rPr>
                        <a:t>Chatari</a:t>
                      </a:r>
                      <a:endParaRPr lang="en-US" sz="24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baseline="0" dirty="0" smtClean="0">
                          <a:solidFill>
                            <a:srgbClr val="0000FF"/>
                          </a:solidFill>
                        </a:rPr>
                        <a:t> Sri </a:t>
                      </a:r>
                      <a:r>
                        <a:rPr lang="en-US" sz="2400" b="1" dirty="0" err="1" smtClean="0">
                          <a:solidFill>
                            <a:srgbClr val="0000FF"/>
                          </a:solidFill>
                        </a:rPr>
                        <a:t>Srinivasulu</a:t>
                      </a: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 Gude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 Sri Siva </a:t>
                      </a:r>
                      <a:r>
                        <a:rPr lang="en-US" sz="2400" b="1" dirty="0" err="1" smtClean="0">
                          <a:solidFill>
                            <a:srgbClr val="0000FF"/>
                          </a:solidFill>
                        </a:rPr>
                        <a:t>Rayala</a:t>
                      </a:r>
                      <a:endParaRPr lang="en-US" sz="24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="1" dirty="0" err="1" smtClean="0">
                          <a:solidFill>
                            <a:srgbClr val="0000FF"/>
                          </a:solidFill>
                        </a:rPr>
                        <a:t>Smt</a:t>
                      </a: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 Smitha Thurimella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 Sri </a:t>
                      </a:r>
                      <a:r>
                        <a:rPr lang="en-US" sz="2400" b="1" dirty="0" err="1" smtClean="0">
                          <a:solidFill>
                            <a:srgbClr val="0000FF"/>
                          </a:solidFill>
                        </a:rPr>
                        <a:t>Madhusudhan</a:t>
                      </a: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 Rao K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 Sri Sreenivasa Rao Katamaneni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 Sri </a:t>
                      </a:r>
                      <a:r>
                        <a:rPr lang="en-US" sz="2400" b="1" dirty="0" err="1" smtClean="0">
                          <a:solidFill>
                            <a:srgbClr val="0000FF"/>
                          </a:solidFill>
                        </a:rPr>
                        <a:t>Peddabbayachary</a:t>
                      </a: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 Madupu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baseline="0" dirty="0" smtClean="0">
                          <a:solidFill>
                            <a:srgbClr val="0000FF"/>
                          </a:solidFill>
                        </a:rPr>
                        <a:t> Sri </a:t>
                      </a:r>
                      <a:r>
                        <a:rPr lang="en-US" sz="2400" b="1" dirty="0" err="1" smtClean="0">
                          <a:solidFill>
                            <a:srgbClr val="0000FF"/>
                          </a:solidFill>
                        </a:rPr>
                        <a:t>Raghavendar</a:t>
                      </a: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 Reddy </a:t>
                      </a:r>
                      <a:r>
                        <a:rPr lang="en-US" sz="2400" b="1" dirty="0" err="1" smtClean="0">
                          <a:solidFill>
                            <a:srgbClr val="0000FF"/>
                          </a:solidFill>
                        </a:rPr>
                        <a:t>Mamudur</a:t>
                      </a:r>
                      <a:endParaRPr lang="en-US" sz="2400" b="1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63482" marR="63482" marT="45713" marB="45713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653" y="114301"/>
            <a:ext cx="9025245" cy="72866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1524002" y="0"/>
            <a:ext cx="9143289" cy="68580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3161" tIns="61580" rIns="123161" bIns="61580" anchor="t" anchorCtr="0">
            <a:noAutofit/>
          </a:bodyPr>
          <a:lstStyle/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00B050"/>
              </a:solidFill>
            </a:endParaRPr>
          </a:p>
        </p:txBody>
      </p:sp>
      <p:graphicFrame>
        <p:nvGraphicFramePr>
          <p:cNvPr id="85" name="Shape 85"/>
          <p:cNvGraphicFramePr/>
          <p:nvPr/>
        </p:nvGraphicFramePr>
        <p:xfrm>
          <a:off x="1618066" y="978327"/>
          <a:ext cx="8970156" cy="57850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970156"/>
              </a:tblGrid>
              <a:tr h="57850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2800" b="1" dirty="0" smtClean="0">
                          <a:solidFill>
                            <a:srgbClr val="9900FF"/>
                          </a:solidFill>
                        </a:rPr>
                        <a:t>Religious Committee Annual Report</a:t>
                      </a:r>
                      <a:endParaRPr lang="en-US" sz="2800" b="1" dirty="0">
                        <a:solidFill>
                          <a:srgbClr val="9900FF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3600" b="1" dirty="0" smtClean="0">
                          <a:solidFill>
                            <a:srgbClr val="0000FF"/>
                          </a:solidFill>
                        </a:rPr>
                        <a:t>Our Priests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2100" b="1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63482" marR="63482" marT="45713" marB="45713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653" y="114301"/>
            <a:ext cx="9025245" cy="72866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" name="Content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066164"/>
            <a:ext cx="2209800" cy="235343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4800600" y="4473714"/>
            <a:ext cx="2057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Sri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Manikanta</a:t>
            </a:r>
            <a:r>
              <a:rPr 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b="1" dirty="0" err="1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Swamy</a:t>
            </a:r>
            <a:endParaRPr lang="en-US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001" y="1456564"/>
            <a:ext cx="2353437" cy="23534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1" y="1447801"/>
            <a:ext cx="2356945" cy="23569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924801" y="3792923"/>
            <a:ext cx="2630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Sri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Rajagopalan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Viengimoore</a:t>
            </a:r>
            <a:r>
              <a:rPr lang="en-US" sz="20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b="1" dirty="0" err="1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Swamy</a:t>
            </a:r>
            <a:endParaRPr lang="en-US" sz="2000" b="1" dirty="0">
              <a:solidFill>
                <a:schemeClr val="accent4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6402" y="3886200"/>
            <a:ext cx="25907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Sri </a:t>
            </a:r>
            <a:r>
              <a:rPr lang="en-US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Karanam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Krishnamohan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Swamy</a:t>
            </a:r>
            <a:endParaRPr lang="en-US" sz="2000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76400" y="4766608"/>
            <a:ext cx="3124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Priests well versed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Telugu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Tamil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Kannada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Malayalam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CC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Hindi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224644" y="5090518"/>
            <a:ext cx="313855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Priests well Trained 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Pancharatra</a:t>
            </a:r>
            <a:r>
              <a:rPr lang="en-US" sz="2000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Agama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Smartha</a:t>
            </a:r>
            <a:r>
              <a:rPr lang="en-US" sz="2000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Agama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80008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Well versed in rituals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800000"/>
              </a:solidFill>
              <a:latin typeface="+mj-lt"/>
            </a:endParaRP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1524002" y="0"/>
            <a:ext cx="9143289" cy="68580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3161" tIns="61580" rIns="123161" bIns="61580" anchor="t" anchorCtr="0">
            <a:noAutofit/>
          </a:bodyPr>
          <a:lstStyle/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00B050"/>
              </a:solidFill>
            </a:endParaRPr>
          </a:p>
        </p:txBody>
      </p:sp>
      <p:graphicFrame>
        <p:nvGraphicFramePr>
          <p:cNvPr id="85" name="Shape 85"/>
          <p:cNvGraphicFramePr/>
          <p:nvPr/>
        </p:nvGraphicFramePr>
        <p:xfrm>
          <a:off x="1618066" y="978327"/>
          <a:ext cx="8970156" cy="57850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970156"/>
              </a:tblGrid>
              <a:tr h="57850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2800" b="1" dirty="0" smtClean="0">
                          <a:solidFill>
                            <a:srgbClr val="9900FF"/>
                          </a:solidFill>
                        </a:rPr>
                        <a:t>Religious Committee Annual Report</a:t>
                      </a:r>
                      <a:endParaRPr lang="en-US" sz="2800" b="1" dirty="0">
                        <a:solidFill>
                          <a:srgbClr val="9900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3600" b="1" dirty="0" smtClean="0">
                          <a:solidFill>
                            <a:srgbClr val="0000FF"/>
                          </a:solidFill>
                        </a:rPr>
                        <a:t>Temple Scheduled</a:t>
                      </a:r>
                      <a:r>
                        <a:rPr lang="en-US" sz="3600" b="1" baseline="0" dirty="0" smtClean="0">
                          <a:solidFill>
                            <a:srgbClr val="0000FF"/>
                          </a:solidFill>
                        </a:rPr>
                        <a:t> Services</a:t>
                      </a:r>
                    </a:p>
                    <a:p>
                      <a:pPr marL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1800" b="1" baseline="0" dirty="0" smtClean="0">
                          <a:solidFill>
                            <a:srgbClr val="0000FF"/>
                          </a:solidFill>
                        </a:rPr>
                        <a:t>(Daily and Monthly)</a:t>
                      </a:r>
                      <a:endParaRPr lang="en-US" sz="18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800" b="1" dirty="0" smtClean="0">
                          <a:solidFill>
                            <a:srgbClr val="0000FF"/>
                          </a:solidFill>
                        </a:rPr>
                        <a:t>SRI VENKATESWARA SUPRABHATA SEVA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800" b="1" dirty="0" smtClean="0">
                          <a:solidFill>
                            <a:srgbClr val="0000FF"/>
                          </a:solidFill>
                        </a:rPr>
                        <a:t>SRI VENKATESWARA NITYA ARCHANA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800" b="1" dirty="0" smtClean="0">
                          <a:solidFill>
                            <a:srgbClr val="0000FF"/>
                          </a:solidFill>
                        </a:rPr>
                        <a:t>SRI SATYANARAYANA SWAMY POOJA AND VRATAM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800" b="1" dirty="0" smtClean="0">
                          <a:solidFill>
                            <a:srgbClr val="0000FF"/>
                          </a:solidFill>
                        </a:rPr>
                        <a:t>SRI VENKATESWARA SWAMY ABHISHEKAM (</a:t>
                      </a:r>
                      <a:r>
                        <a:rPr lang="en-US" sz="1800" b="1" dirty="0" err="1" smtClean="0">
                          <a:solidFill>
                            <a:srgbClr val="0000FF"/>
                          </a:solidFill>
                        </a:rPr>
                        <a:t>Moola</a:t>
                      </a:r>
                      <a:r>
                        <a:rPr lang="en-US" sz="1800" b="1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="1" dirty="0" err="1" smtClean="0">
                          <a:solidFill>
                            <a:srgbClr val="0000FF"/>
                          </a:solidFill>
                        </a:rPr>
                        <a:t>murthy</a:t>
                      </a:r>
                      <a:r>
                        <a:rPr lang="en-US" sz="1800" b="1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800" b="1" dirty="0" smtClean="0">
                          <a:solidFill>
                            <a:srgbClr val="0000FF"/>
                          </a:solidFill>
                        </a:rPr>
                        <a:t>SRI MAHALAKSHMI ABHISHEKAM (</a:t>
                      </a:r>
                      <a:r>
                        <a:rPr lang="en-US" sz="1800" b="1" dirty="0" err="1" smtClean="0">
                          <a:solidFill>
                            <a:srgbClr val="0000FF"/>
                          </a:solidFill>
                        </a:rPr>
                        <a:t>Moola</a:t>
                      </a:r>
                      <a:r>
                        <a:rPr lang="en-US" sz="1800" b="1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="1" dirty="0" err="1" smtClean="0">
                          <a:solidFill>
                            <a:srgbClr val="0000FF"/>
                          </a:solidFill>
                        </a:rPr>
                        <a:t>murthy</a:t>
                      </a:r>
                      <a:r>
                        <a:rPr lang="en-US" sz="1800" b="1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800" b="1" dirty="0" smtClean="0">
                          <a:solidFill>
                            <a:srgbClr val="0000FF"/>
                          </a:solidFill>
                        </a:rPr>
                        <a:t>SRI VENKATESWARA SWAMY KALYANAM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800" b="1" dirty="0" smtClean="0">
                          <a:solidFill>
                            <a:srgbClr val="0000FF"/>
                          </a:solidFill>
                        </a:rPr>
                        <a:t>NAVA GRAHA POOJA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800" b="1" dirty="0" smtClean="0">
                          <a:solidFill>
                            <a:srgbClr val="0000FF"/>
                          </a:solidFill>
                        </a:rPr>
                        <a:t>SRI ANDAL ABHISHEKAM (</a:t>
                      </a:r>
                      <a:r>
                        <a:rPr lang="en-US" sz="1800" b="1" dirty="0" err="1" smtClean="0">
                          <a:solidFill>
                            <a:srgbClr val="0000FF"/>
                          </a:solidFill>
                        </a:rPr>
                        <a:t>Moola</a:t>
                      </a:r>
                      <a:r>
                        <a:rPr lang="en-US" sz="1800" b="1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800" b="1" dirty="0" err="1" smtClean="0">
                          <a:solidFill>
                            <a:srgbClr val="0000FF"/>
                          </a:solidFill>
                        </a:rPr>
                        <a:t>murthy</a:t>
                      </a:r>
                      <a:r>
                        <a:rPr lang="en-US" sz="1800" b="1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800" b="1" dirty="0" smtClean="0">
                          <a:solidFill>
                            <a:srgbClr val="0000FF"/>
                          </a:solidFill>
                        </a:rPr>
                        <a:t>SRI SHIVA ABHISHEKAM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800" b="1" dirty="0" smtClean="0">
                          <a:solidFill>
                            <a:srgbClr val="0000FF"/>
                          </a:solidFill>
                        </a:rPr>
                        <a:t>SRI SHIRDI SAI BABA and SRI RAGHAVENDRA SWAMY ABHISHEKAM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800" b="1" dirty="0" smtClean="0">
                          <a:solidFill>
                            <a:srgbClr val="0000FF"/>
                          </a:solidFill>
                        </a:rPr>
                        <a:t>SRI HANUMAN ABHISHEKAM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800" b="1" dirty="0" smtClean="0">
                          <a:solidFill>
                            <a:srgbClr val="0000FF"/>
                          </a:solidFill>
                        </a:rPr>
                        <a:t>SRI VIJAYA GANAPATHI AND SRI VALLI DEVASENA SAHITHA MURUGAN ABHISHEKAM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800" b="1" dirty="0" smtClean="0">
                          <a:solidFill>
                            <a:srgbClr val="0000FF"/>
                          </a:solidFill>
                        </a:rPr>
                        <a:t>SRI SUDARSHANA HOMAM</a:t>
                      </a:r>
                    </a:p>
                  </a:txBody>
                  <a:tcPr marL="63482" marR="63482" marT="45713" marB="45713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653" y="114301"/>
            <a:ext cx="9025245" cy="72866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1524002" y="0"/>
            <a:ext cx="9143289" cy="68580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3161" tIns="61580" rIns="123161" bIns="61580" anchor="t" anchorCtr="0">
            <a:noAutofit/>
          </a:bodyPr>
          <a:lstStyle/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00B050"/>
              </a:solidFill>
            </a:endParaRPr>
          </a:p>
        </p:txBody>
      </p:sp>
      <p:graphicFrame>
        <p:nvGraphicFramePr>
          <p:cNvPr id="85" name="Shape 85"/>
          <p:cNvGraphicFramePr/>
          <p:nvPr/>
        </p:nvGraphicFramePr>
        <p:xfrm>
          <a:off x="1618066" y="978327"/>
          <a:ext cx="8970156" cy="57850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970156"/>
              </a:tblGrid>
              <a:tr h="57850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2800" b="1" dirty="0" smtClean="0">
                          <a:solidFill>
                            <a:srgbClr val="9900FF"/>
                          </a:solidFill>
                        </a:rPr>
                        <a:t>Religious Committee Annual Report</a:t>
                      </a:r>
                      <a:endParaRPr lang="en-US" sz="2800" b="1" dirty="0">
                        <a:solidFill>
                          <a:srgbClr val="9900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3600" b="1" dirty="0" smtClean="0">
                          <a:solidFill>
                            <a:srgbClr val="0000FF"/>
                          </a:solidFill>
                        </a:rPr>
                        <a:t>Festivals/Annual Events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800" b="1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</a:rPr>
                        <a:t>New Year Day Celebrations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600" b="1" dirty="0" err="1" smtClean="0">
                          <a:solidFill>
                            <a:srgbClr val="0000FF"/>
                          </a:solidFill>
                        </a:rPr>
                        <a:t>Ratha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600" b="1" dirty="0" err="1" smtClean="0">
                          <a:solidFill>
                            <a:srgbClr val="0000FF"/>
                          </a:solidFill>
                        </a:rPr>
                        <a:t>Sapthami</a:t>
                      </a:r>
                      <a:endParaRPr lang="en-US" sz="16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600" b="1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600" b="1" dirty="0" err="1" smtClean="0">
                          <a:solidFill>
                            <a:srgbClr val="0000FF"/>
                          </a:solidFill>
                        </a:rPr>
                        <a:t>Vasantha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600" b="1" dirty="0" err="1" smtClean="0">
                          <a:solidFill>
                            <a:srgbClr val="0000FF"/>
                          </a:solidFill>
                        </a:rPr>
                        <a:t>Panchami</a:t>
                      </a:r>
                      <a:endParaRPr lang="en-US" sz="16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600" b="1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600" b="1" dirty="0" err="1" smtClean="0">
                          <a:solidFill>
                            <a:srgbClr val="0000FF"/>
                          </a:solidFill>
                        </a:rPr>
                        <a:t>Bheeshma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600" b="1" dirty="0" err="1" smtClean="0">
                          <a:solidFill>
                            <a:srgbClr val="0000FF"/>
                          </a:solidFill>
                        </a:rPr>
                        <a:t>Ekadasi</a:t>
                      </a:r>
                      <a:endParaRPr lang="en-US" sz="16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600" b="1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600" b="1" dirty="0" err="1" smtClean="0">
                          <a:solidFill>
                            <a:srgbClr val="0000FF"/>
                          </a:solidFill>
                        </a:rPr>
                        <a:t>Maha</a:t>
                      </a:r>
                      <a:r>
                        <a:rPr lang="en-US" sz="1600" b="1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600" b="1" baseline="0" dirty="0" err="1" smtClean="0">
                          <a:solidFill>
                            <a:srgbClr val="0000FF"/>
                          </a:solidFill>
                        </a:rPr>
                        <a:t>Sivarathri</a:t>
                      </a:r>
                      <a:endParaRPr lang="en-US" sz="16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600" b="1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600" b="1" dirty="0" err="1" smtClean="0">
                          <a:solidFill>
                            <a:srgbClr val="0000FF"/>
                          </a:solidFill>
                        </a:rPr>
                        <a:t>Ugadi</a:t>
                      </a:r>
                      <a:r>
                        <a:rPr lang="en-US" sz="1600" b="1" dirty="0" smtClean="0">
                          <a:solidFill>
                            <a:srgbClr val="0000FF"/>
                          </a:solidFill>
                        </a:rPr>
                        <a:t> Celebrations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600" b="1" baseline="0" dirty="0" smtClean="0">
                          <a:solidFill>
                            <a:srgbClr val="0000FF"/>
                          </a:solidFill>
                        </a:rPr>
                        <a:t> Tamil New Year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600" b="1" baseline="0" dirty="0" smtClean="0">
                          <a:solidFill>
                            <a:srgbClr val="0000FF"/>
                          </a:solidFill>
                        </a:rPr>
                        <a:t> Sri Rama </a:t>
                      </a:r>
                      <a:r>
                        <a:rPr lang="en-US" sz="1600" b="1" baseline="0" dirty="0" err="1" smtClean="0">
                          <a:solidFill>
                            <a:srgbClr val="0000FF"/>
                          </a:solidFill>
                        </a:rPr>
                        <a:t>Navami</a:t>
                      </a:r>
                      <a:endParaRPr lang="en-US" sz="16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600" b="1" baseline="0" dirty="0" smtClean="0">
                          <a:solidFill>
                            <a:srgbClr val="0000FF"/>
                          </a:solidFill>
                        </a:rPr>
                        <a:t> Sri Hanuman </a:t>
                      </a:r>
                      <a:r>
                        <a:rPr lang="en-US" sz="1600" b="1" baseline="0" dirty="0" err="1" smtClean="0">
                          <a:solidFill>
                            <a:srgbClr val="0000FF"/>
                          </a:solidFill>
                        </a:rPr>
                        <a:t>Jayanthi</a:t>
                      </a:r>
                      <a:endParaRPr lang="en-US" sz="16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600" b="1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600" b="1" baseline="0" dirty="0" err="1" smtClean="0">
                          <a:solidFill>
                            <a:srgbClr val="0000FF"/>
                          </a:solidFill>
                        </a:rPr>
                        <a:t>AkshayaTritiya</a:t>
                      </a:r>
                      <a:endParaRPr lang="en-US" sz="16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600" b="1" baseline="0" dirty="0" smtClean="0">
                          <a:solidFill>
                            <a:srgbClr val="0000FF"/>
                          </a:solidFill>
                        </a:rPr>
                        <a:t> Sri </a:t>
                      </a:r>
                      <a:r>
                        <a:rPr lang="en-US" sz="1600" b="1" baseline="0" dirty="0" err="1" smtClean="0">
                          <a:solidFill>
                            <a:srgbClr val="0000FF"/>
                          </a:solidFill>
                        </a:rPr>
                        <a:t>Ramanuja</a:t>
                      </a:r>
                      <a:r>
                        <a:rPr lang="en-US" sz="1600" b="1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600" b="1" baseline="0" dirty="0" err="1" smtClean="0">
                          <a:solidFill>
                            <a:srgbClr val="0000FF"/>
                          </a:solidFill>
                        </a:rPr>
                        <a:t>Jayanthi</a:t>
                      </a:r>
                      <a:endParaRPr lang="en-US" sz="16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600" b="1" baseline="0" dirty="0" smtClean="0">
                          <a:solidFill>
                            <a:srgbClr val="0000FF"/>
                          </a:solidFill>
                        </a:rPr>
                        <a:t> Sri Lakshmi </a:t>
                      </a:r>
                      <a:r>
                        <a:rPr lang="en-US" sz="1600" b="1" baseline="0" dirty="0" err="1" smtClean="0">
                          <a:solidFill>
                            <a:srgbClr val="0000FF"/>
                          </a:solidFill>
                        </a:rPr>
                        <a:t>Narasimha</a:t>
                      </a:r>
                      <a:r>
                        <a:rPr lang="en-US" sz="1600" b="1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600" b="1" baseline="0" dirty="0" err="1" smtClean="0">
                          <a:solidFill>
                            <a:srgbClr val="0000FF"/>
                          </a:solidFill>
                        </a:rPr>
                        <a:t>Jayanthi</a:t>
                      </a:r>
                      <a:endParaRPr lang="en-US" sz="1600" b="1" baseline="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63482" marR="63482" marT="45713" marB="45713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653" y="114301"/>
            <a:ext cx="9025245" cy="72866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1524002" y="0"/>
            <a:ext cx="9143289" cy="68580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3161" tIns="61580" rIns="123161" bIns="61580" anchor="t" anchorCtr="0">
            <a:noAutofit/>
          </a:bodyPr>
          <a:lstStyle/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00B050"/>
              </a:solidFill>
            </a:endParaRPr>
          </a:p>
        </p:txBody>
      </p:sp>
      <p:graphicFrame>
        <p:nvGraphicFramePr>
          <p:cNvPr id="85" name="Shape 85"/>
          <p:cNvGraphicFramePr/>
          <p:nvPr/>
        </p:nvGraphicFramePr>
        <p:xfrm>
          <a:off x="1618066" y="978327"/>
          <a:ext cx="8970156" cy="57850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970156"/>
              </a:tblGrid>
              <a:tr h="57850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2800" b="1" dirty="0" smtClean="0">
                          <a:solidFill>
                            <a:srgbClr val="9900FF"/>
                          </a:solidFill>
                        </a:rPr>
                        <a:t>Religious Committee Annual Report</a:t>
                      </a:r>
                      <a:endParaRPr lang="en-US" sz="2800" b="1" dirty="0">
                        <a:solidFill>
                          <a:srgbClr val="9900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3600" b="1" dirty="0" smtClean="0">
                          <a:solidFill>
                            <a:srgbClr val="0000FF"/>
                          </a:solidFill>
                        </a:rPr>
                        <a:t>Festivals/Annual Events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600" b="1" baseline="0" dirty="0" smtClean="0">
                          <a:solidFill>
                            <a:srgbClr val="0000FF"/>
                          </a:solidFill>
                        </a:rPr>
                        <a:t>Sri </a:t>
                      </a:r>
                      <a:r>
                        <a:rPr lang="en-US" sz="1600" b="1" baseline="0" dirty="0" err="1" smtClean="0">
                          <a:solidFill>
                            <a:srgbClr val="0000FF"/>
                          </a:solidFill>
                        </a:rPr>
                        <a:t>Annamacharya</a:t>
                      </a:r>
                      <a:r>
                        <a:rPr lang="en-US" sz="1600" b="1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600" b="1" baseline="0" dirty="0" err="1" smtClean="0">
                          <a:solidFill>
                            <a:srgbClr val="0000FF"/>
                          </a:solidFill>
                        </a:rPr>
                        <a:t>Jayanthi</a:t>
                      </a:r>
                      <a:r>
                        <a:rPr lang="en-US" sz="1600" b="1" baseline="0" dirty="0" smtClean="0">
                          <a:solidFill>
                            <a:srgbClr val="0000FF"/>
                          </a:solidFill>
                        </a:rPr>
                        <a:t> Celebrations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600" b="1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600" b="1" baseline="0" dirty="0" err="1" smtClean="0">
                          <a:solidFill>
                            <a:srgbClr val="0000FF"/>
                          </a:solidFill>
                        </a:rPr>
                        <a:t>Gurupurnima</a:t>
                      </a:r>
                      <a:r>
                        <a:rPr lang="en-US" sz="1600" b="1" baseline="0" dirty="0" smtClean="0">
                          <a:solidFill>
                            <a:srgbClr val="0000FF"/>
                          </a:solidFill>
                        </a:rPr>
                        <a:t> Celebrations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600" b="1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600" b="1" baseline="0" dirty="0" err="1" smtClean="0">
                          <a:solidFill>
                            <a:srgbClr val="0000FF"/>
                          </a:solidFill>
                        </a:rPr>
                        <a:t>Varalakshmi</a:t>
                      </a:r>
                      <a:r>
                        <a:rPr lang="en-US" sz="1600" b="1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600" b="1" baseline="0" dirty="0" err="1" smtClean="0">
                          <a:solidFill>
                            <a:srgbClr val="0000FF"/>
                          </a:solidFill>
                        </a:rPr>
                        <a:t>Vratam</a:t>
                      </a:r>
                      <a:endParaRPr lang="en-US" sz="16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600" b="1" baseline="0" dirty="0" smtClean="0">
                          <a:solidFill>
                            <a:srgbClr val="0000FF"/>
                          </a:solidFill>
                        </a:rPr>
                        <a:t> Sri Krishna </a:t>
                      </a:r>
                      <a:r>
                        <a:rPr lang="en-US" sz="1600" b="1" baseline="0" dirty="0" err="1" smtClean="0">
                          <a:solidFill>
                            <a:srgbClr val="0000FF"/>
                          </a:solidFill>
                        </a:rPr>
                        <a:t>Janmastami</a:t>
                      </a:r>
                      <a:r>
                        <a:rPr lang="en-US" sz="1600" b="1" baseline="0" dirty="0" smtClean="0">
                          <a:solidFill>
                            <a:srgbClr val="0000FF"/>
                          </a:solidFill>
                        </a:rPr>
                        <a:t> Celebrations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600" b="1" baseline="0" dirty="0" smtClean="0">
                          <a:solidFill>
                            <a:srgbClr val="0000FF"/>
                          </a:solidFill>
                        </a:rPr>
                        <a:t> Ganesh </a:t>
                      </a:r>
                      <a:r>
                        <a:rPr lang="en-US" sz="1600" b="1" baseline="0" dirty="0" err="1" smtClean="0">
                          <a:solidFill>
                            <a:srgbClr val="0000FF"/>
                          </a:solidFill>
                        </a:rPr>
                        <a:t>Chathurdhi</a:t>
                      </a:r>
                      <a:r>
                        <a:rPr lang="en-US" sz="1600" b="1" baseline="0" dirty="0" smtClean="0">
                          <a:solidFill>
                            <a:srgbClr val="0000FF"/>
                          </a:solidFill>
                        </a:rPr>
                        <a:t> Celebrations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600" b="1" baseline="0" dirty="0" smtClean="0">
                          <a:solidFill>
                            <a:srgbClr val="0000FF"/>
                          </a:solidFill>
                        </a:rPr>
                        <a:t> Sri </a:t>
                      </a:r>
                      <a:r>
                        <a:rPr lang="en-US" sz="1600" b="1" baseline="0" dirty="0" err="1" smtClean="0">
                          <a:solidFill>
                            <a:srgbClr val="0000FF"/>
                          </a:solidFill>
                        </a:rPr>
                        <a:t>Venkateswara</a:t>
                      </a:r>
                      <a:r>
                        <a:rPr lang="en-US" sz="1600" b="1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600" b="1" baseline="0" dirty="0" err="1" smtClean="0">
                          <a:solidFill>
                            <a:srgbClr val="0000FF"/>
                          </a:solidFill>
                        </a:rPr>
                        <a:t>Jayanthi</a:t>
                      </a:r>
                      <a:r>
                        <a:rPr lang="en-US" sz="1600" b="1" baseline="0" dirty="0" smtClean="0">
                          <a:solidFill>
                            <a:srgbClr val="0000FF"/>
                          </a:solidFill>
                        </a:rPr>
                        <a:t> Celebrations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600" b="1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1600" b="1" i="0" u="none" strike="noStrike" cap="none" baseline="0" dirty="0" err="1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Mahalaya</a:t>
                      </a:r>
                      <a:r>
                        <a:rPr lang="en-US" sz="1600" b="1" i="0" u="none" strike="noStrike" cap="none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baseline="0" dirty="0" err="1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Amavasya</a:t>
                      </a:r>
                      <a:endParaRPr lang="en-US" sz="1600" b="1" i="0" u="none" strike="noStrike" cap="none" baseline="0" dirty="0" smtClean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600" b="1" i="0" u="none" strike="noStrike" cap="none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baseline="0" dirty="0" err="1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Dussehra</a:t>
                      </a:r>
                      <a:r>
                        <a:rPr lang="en-US" sz="1600" b="1" i="0" u="none" strike="noStrike" cap="none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(</a:t>
                      </a:r>
                      <a:r>
                        <a:rPr lang="en-US" sz="1600" b="1" i="0" u="none" strike="noStrike" cap="none" baseline="0" dirty="0" err="1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Vijayadashami</a:t>
                      </a:r>
                      <a:r>
                        <a:rPr lang="en-US" sz="1600" b="1" i="0" u="none" strike="noStrike" cap="none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) Celebrations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600" b="1" i="0" u="none" strike="noStrike" cap="none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baseline="0" dirty="0" err="1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Deepavali</a:t>
                      </a:r>
                      <a:r>
                        <a:rPr lang="en-US" sz="1600" b="1" i="0" u="none" strike="noStrike" cap="none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Celebrations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600" b="1" i="0" u="none" strike="noStrike" cap="none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baseline="0" dirty="0" err="1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Karthika</a:t>
                      </a:r>
                      <a:r>
                        <a:rPr lang="en-US" sz="1600" b="1" i="0" u="none" strike="noStrike" cap="none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baseline="0" dirty="0" err="1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Maasa</a:t>
                      </a:r>
                      <a:r>
                        <a:rPr lang="en-US" sz="1600" b="1" i="0" u="none" strike="noStrike" cap="none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Shiva </a:t>
                      </a:r>
                      <a:r>
                        <a:rPr lang="en-US" sz="1600" b="1" i="0" u="none" strike="noStrike" cap="none" baseline="0" dirty="0" err="1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Abhishekam</a:t>
                      </a:r>
                      <a:r>
                        <a:rPr lang="en-US" sz="1600" b="1" i="0" u="none" strike="noStrike" cap="none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, </a:t>
                      </a:r>
                      <a:r>
                        <a:rPr lang="en-US" sz="1600" b="1" i="0" u="none" strike="noStrike" cap="none" baseline="0" dirty="0" err="1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Deeparadhana</a:t>
                      </a:r>
                      <a:endParaRPr lang="en-US" sz="1600" b="1" i="0" u="none" strike="noStrike" cap="none" baseline="0" dirty="0" smtClean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600" b="1" i="0" u="none" strike="noStrike" cap="none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baseline="0" dirty="0" err="1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Skanda</a:t>
                      </a:r>
                      <a:r>
                        <a:rPr lang="en-US" sz="1600" b="1" i="0" u="none" strike="noStrike" cap="none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baseline="0" dirty="0" err="1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Shasti</a:t>
                      </a:r>
                      <a:r>
                        <a:rPr lang="en-US" sz="1600" b="1" i="0" u="none" strike="noStrike" cap="none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Celebrations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600" b="1" i="0" u="none" strike="noStrike" cap="none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baseline="0" dirty="0" err="1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Karthika</a:t>
                      </a:r>
                      <a:r>
                        <a:rPr lang="en-US" sz="1600" b="1" i="0" u="none" strike="noStrike" cap="none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baseline="0" dirty="0" err="1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Pournami</a:t>
                      </a:r>
                      <a:r>
                        <a:rPr lang="en-US" sz="1600" b="1" i="0" u="none" strike="noStrike" cap="none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baseline="0" dirty="0" err="1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Deepa</a:t>
                      </a:r>
                      <a:r>
                        <a:rPr lang="en-US" sz="1600" b="1" i="0" u="none" strike="noStrike" cap="none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600" b="1" i="0" u="none" strike="noStrike" cap="none" baseline="0" dirty="0" err="1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Pooja</a:t>
                      </a:r>
                      <a:endParaRPr lang="en-US" sz="1600" b="1" i="0" u="none" strike="noStrike" cap="none" baseline="0" dirty="0" smtClean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482" marR="63482" marT="45713" marB="45713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653" y="114301"/>
            <a:ext cx="9025245" cy="72866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1524002" y="0"/>
            <a:ext cx="9143289" cy="68580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3161" tIns="61580" rIns="123161" bIns="61580" anchor="t" anchorCtr="0">
            <a:noAutofit/>
          </a:bodyPr>
          <a:lstStyle/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00B050"/>
              </a:solidFill>
            </a:endParaRPr>
          </a:p>
        </p:txBody>
      </p:sp>
      <p:graphicFrame>
        <p:nvGraphicFramePr>
          <p:cNvPr id="85" name="Shape 85"/>
          <p:cNvGraphicFramePr/>
          <p:nvPr/>
        </p:nvGraphicFramePr>
        <p:xfrm>
          <a:off x="1618066" y="978327"/>
          <a:ext cx="8970156" cy="57850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970156"/>
              </a:tblGrid>
              <a:tr h="57850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2800" b="1" dirty="0" smtClean="0">
                          <a:solidFill>
                            <a:srgbClr val="9900FF"/>
                          </a:solidFill>
                        </a:rPr>
                        <a:t>Religious Committee Annual Report</a:t>
                      </a:r>
                      <a:endParaRPr lang="en-US" sz="2800" b="1" dirty="0">
                        <a:solidFill>
                          <a:srgbClr val="9900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3600" b="1" dirty="0" smtClean="0">
                          <a:solidFill>
                            <a:srgbClr val="0000FF"/>
                          </a:solidFill>
                        </a:rPr>
                        <a:t>Special Events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None/>
                      </a:pPr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Sri </a:t>
                      </a:r>
                      <a:r>
                        <a:rPr lang="en-US" sz="2400" b="1" dirty="0" err="1" smtClean="0">
                          <a:solidFill>
                            <a:srgbClr val="C00000"/>
                          </a:solidFill>
                        </a:rPr>
                        <a:t>Ahobilam</a:t>
                      </a:r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400" b="1" dirty="0" err="1" smtClean="0">
                          <a:solidFill>
                            <a:srgbClr val="C00000"/>
                          </a:solidFill>
                        </a:rPr>
                        <a:t>Ramanuja</a:t>
                      </a:r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400" b="1" dirty="0" err="1" smtClean="0">
                          <a:solidFill>
                            <a:srgbClr val="C00000"/>
                          </a:solidFill>
                        </a:rPr>
                        <a:t>Jeeyar</a:t>
                      </a:r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400" b="1" dirty="0" err="1" smtClean="0">
                          <a:solidFill>
                            <a:srgbClr val="C00000"/>
                          </a:solidFill>
                        </a:rPr>
                        <a:t>Swamiji</a:t>
                      </a:r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 Visit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900" b="1" i="0" u="none" strike="noStrike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Sri Rama </a:t>
                      </a:r>
                      <a:r>
                        <a:rPr lang="en-US" sz="1900" b="1" i="0" u="none" strike="noStrike" cap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Paduka</a:t>
                      </a:r>
                      <a:r>
                        <a:rPr lang="en-US" sz="1900" b="1" i="0" u="none" strike="noStrike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900" b="1" i="0" u="none" strike="noStrike" cap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Pattabhishekam</a:t>
                      </a:r>
                      <a:endParaRPr lang="en-US" sz="1900" b="1" i="0" u="none" strike="noStrike" cap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900" b="1" i="0" u="none" strike="noStrike" cap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Nakshatra</a:t>
                      </a:r>
                      <a:r>
                        <a:rPr lang="en-US" sz="1900" b="1" i="0" u="none" strike="noStrike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900" b="1" i="0" u="none" strike="noStrike" cap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Shanti</a:t>
                      </a:r>
                      <a:r>
                        <a:rPr lang="en-US" sz="1900" b="1" i="0" u="none" strike="noStrike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900" b="1" i="0" u="none" strike="noStrike" cap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Homam</a:t>
                      </a:r>
                      <a:endParaRPr lang="en-US" sz="1900" b="1" i="0" u="none" strike="noStrike" cap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None/>
                      </a:pPr>
                      <a:r>
                        <a:rPr lang="en-US" sz="2400" b="1" dirty="0" err="1" smtClean="0">
                          <a:solidFill>
                            <a:srgbClr val="C00000"/>
                          </a:solidFill>
                        </a:rPr>
                        <a:t>Sani</a:t>
                      </a:r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400" b="1" dirty="0" err="1" smtClean="0">
                          <a:solidFill>
                            <a:srgbClr val="C00000"/>
                          </a:solidFill>
                        </a:rPr>
                        <a:t>Trayodasi</a:t>
                      </a:r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 Celebrations (2/6,2/20,6/2, 11/12, 11/26)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900" b="1" i="0" u="none" strike="noStrike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Performed </a:t>
                      </a:r>
                      <a:r>
                        <a:rPr lang="en-US" sz="1900" b="1" i="0" u="none" strike="noStrike" cap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Sani</a:t>
                      </a:r>
                      <a:r>
                        <a:rPr lang="en-US" sz="1900" b="1" i="0" u="none" strike="noStrike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900" b="1" i="0" u="none" strike="noStrike" cap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Trayodasi</a:t>
                      </a:r>
                      <a:r>
                        <a:rPr lang="en-US" sz="1900" b="1" i="0" u="none" strike="noStrike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on all </a:t>
                      </a:r>
                      <a:r>
                        <a:rPr lang="en-US" sz="1900" b="1" i="0" u="none" strike="noStrike" cap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trayodasi</a:t>
                      </a:r>
                      <a:r>
                        <a:rPr lang="en-US" sz="1900" b="1" i="0" u="none" strike="noStrike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days which falls on Saturday. 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None/>
                      </a:pPr>
                      <a:r>
                        <a:rPr lang="en-US" sz="2400" b="1" i="0" u="none" strike="noStrike" cap="none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Discourse on </a:t>
                      </a:r>
                      <a:r>
                        <a:rPr lang="en-US" sz="2400" b="1" i="0" u="none" strike="noStrike" cap="none" baseline="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Bhagvath</a:t>
                      </a:r>
                      <a:r>
                        <a:rPr lang="en-US" sz="2400" b="1" i="0" u="none" strike="noStrike" cap="none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2400" b="1" i="0" u="none" strike="noStrike" cap="none" baseline="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Gita</a:t>
                      </a:r>
                      <a:r>
                        <a:rPr lang="en-US" sz="2400" b="1" i="0" u="none" strike="noStrike" cap="none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and  </a:t>
                      </a:r>
                      <a:r>
                        <a:rPr lang="en-US" sz="2400" b="1" i="0" u="none" strike="noStrike" cap="none" baseline="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Srimad</a:t>
                      </a:r>
                      <a:r>
                        <a:rPr lang="en-US" sz="2400" b="1" i="0" u="none" strike="noStrike" cap="none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 </a:t>
                      </a:r>
                      <a:r>
                        <a:rPr lang="en-US" sz="2400" b="1" i="0" u="none" strike="noStrike" cap="none" baseline="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Bhagavatam</a:t>
                      </a:r>
                      <a:r>
                        <a:rPr lang="en-US" sz="2400" b="1" i="0" u="none" strike="noStrike" cap="none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by Dr </a:t>
                      </a:r>
                      <a:r>
                        <a:rPr lang="en-US" sz="2400" b="1" i="0" u="none" strike="noStrike" cap="none" baseline="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Ghanakota</a:t>
                      </a:r>
                      <a:r>
                        <a:rPr lang="en-US" sz="2400" b="1" i="0" u="none" strike="noStrike" cap="none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Venkata </a:t>
                      </a:r>
                      <a:r>
                        <a:rPr lang="en-US" sz="2400" b="1" i="0" u="none" strike="noStrike" cap="none" baseline="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Sastri</a:t>
                      </a:r>
                      <a:endParaRPr lang="en-US" sz="2400" b="1" i="0" u="none" strike="noStrike" cap="none" baseline="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482" marR="63482" marT="45713" marB="45713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653" y="114301"/>
            <a:ext cx="9025245" cy="72866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1524002" y="0"/>
            <a:ext cx="9143289" cy="68580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3161" tIns="61580" rIns="123161" bIns="61580" anchor="t" anchorCtr="0">
            <a:noAutofit/>
          </a:bodyPr>
          <a:lstStyle/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00B050"/>
              </a:solidFill>
            </a:endParaRPr>
          </a:p>
        </p:txBody>
      </p:sp>
      <p:graphicFrame>
        <p:nvGraphicFramePr>
          <p:cNvPr id="85" name="Shape 85"/>
          <p:cNvGraphicFramePr/>
          <p:nvPr/>
        </p:nvGraphicFramePr>
        <p:xfrm>
          <a:off x="1618066" y="914400"/>
          <a:ext cx="8970156" cy="593672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970156"/>
              </a:tblGrid>
              <a:tr h="57850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2800" b="1" dirty="0" smtClean="0">
                          <a:solidFill>
                            <a:srgbClr val="9900FF"/>
                          </a:solidFill>
                        </a:rPr>
                        <a:t>Religious Committee Annual Report</a:t>
                      </a:r>
                      <a:endParaRPr lang="en-US" sz="2800" b="1" dirty="0">
                        <a:solidFill>
                          <a:srgbClr val="9900FF"/>
                        </a:solidFill>
                      </a:endParaRPr>
                    </a:p>
                    <a:p>
                      <a:pPr marL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3600" b="1" dirty="0" smtClean="0">
                          <a:solidFill>
                            <a:srgbClr val="0000FF"/>
                          </a:solidFill>
                        </a:rPr>
                        <a:t>Special Events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lang="en-US" sz="2400" b="1" i="0" u="none" strike="noStrike" cap="none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Sri </a:t>
                      </a:r>
                      <a:r>
                        <a:rPr lang="en-US" sz="2400" b="1" i="0" u="none" strike="noStrike" cap="none" baseline="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Chandi</a:t>
                      </a:r>
                      <a:r>
                        <a:rPr lang="en-US" sz="2400" b="1" i="0" u="none" strike="noStrike" cap="none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2400" b="1" i="0" u="none" strike="noStrike" cap="none" baseline="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Yagam</a:t>
                      </a:r>
                      <a:endParaRPr lang="en-US" sz="2400" b="1" i="0" u="none" strike="noStrike" cap="none" baseline="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SzTx/>
                        <a:buFont typeface="Wingdings" pitchFamily="2" charset="2"/>
                        <a:buChar char="Ø"/>
                        <a:tabLst/>
                        <a:defRPr/>
                      </a:pPr>
                      <a:r>
                        <a:rPr lang="en-US" sz="1800" b="1" i="0" u="none" strike="noStrike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800" b="1" i="0" u="none" strike="noStrike" cap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Chandi</a:t>
                      </a:r>
                      <a:r>
                        <a:rPr lang="en-US" sz="1800" b="1" i="0" u="none" strike="noStrike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800" b="1" i="0" u="none" strike="noStrike" cap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Homam</a:t>
                      </a:r>
                      <a:r>
                        <a:rPr lang="en-US" sz="1800" b="1" i="0" u="none" strike="noStrike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,  </a:t>
                      </a:r>
                      <a:r>
                        <a:rPr lang="en-US" sz="1800" b="1" i="0" u="none" strike="noStrike" cap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Kanya</a:t>
                      </a:r>
                      <a:r>
                        <a:rPr lang="en-US" sz="1800" b="1" i="0" u="none" strike="noStrike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800" b="1" i="0" u="none" strike="noStrike" cap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Suvasini</a:t>
                      </a:r>
                      <a:r>
                        <a:rPr lang="en-US" sz="1800" b="1" i="0" u="none" strike="noStrike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800" b="1" i="0" u="none" strike="noStrike" cap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Puja</a:t>
                      </a:r>
                      <a:endParaRPr lang="en-US" sz="1800" b="1" i="0" u="none" strike="noStrike" cap="none" baseline="0" dirty="0" smtClean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None/>
                      </a:pPr>
                      <a:r>
                        <a:rPr lang="en-US" sz="2400" b="1" dirty="0" err="1" smtClean="0">
                          <a:solidFill>
                            <a:srgbClr val="C00000"/>
                          </a:solidFill>
                        </a:rPr>
                        <a:t>Tritiya</a:t>
                      </a:r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400" b="1" dirty="0" err="1" smtClean="0">
                          <a:solidFill>
                            <a:srgbClr val="C00000"/>
                          </a:solidFill>
                        </a:rPr>
                        <a:t>Vaarshika</a:t>
                      </a:r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 (3rd annual) BRAHMOTSAVAM</a:t>
                      </a: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1800" b="1" dirty="0" smtClean="0">
                          <a:solidFill>
                            <a:schemeClr val="tx1"/>
                          </a:solidFill>
                        </a:rPr>
                        <a:t>Celebrated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 for 5 days with different </a:t>
                      </a:r>
                      <a:r>
                        <a:rPr lang="en-US" sz="1800" b="1" baseline="0" dirty="0" err="1" smtClean="0">
                          <a:solidFill>
                            <a:schemeClr val="tx1"/>
                          </a:solidFill>
                        </a:rPr>
                        <a:t>puja</a:t>
                      </a:r>
                      <a:r>
                        <a:rPr lang="en-US" sz="1800" b="1" baseline="0" dirty="0" smtClean="0">
                          <a:solidFill>
                            <a:schemeClr val="tx1"/>
                          </a:solidFill>
                        </a:rPr>
                        <a:t> services.</a:t>
                      </a:r>
                      <a:endParaRPr lang="en-US" sz="1800" b="1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None/>
                      </a:pPr>
                      <a:r>
                        <a:rPr lang="en-US" sz="2400" b="1" dirty="0" err="1" smtClean="0">
                          <a:solidFill>
                            <a:srgbClr val="C00000"/>
                          </a:solidFill>
                        </a:rPr>
                        <a:t>Ekaahnika</a:t>
                      </a:r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2400" b="1" dirty="0" err="1" smtClean="0">
                          <a:solidFill>
                            <a:srgbClr val="C00000"/>
                          </a:solidFill>
                        </a:rPr>
                        <a:t>Visesha</a:t>
                      </a:r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 Siva </a:t>
                      </a:r>
                      <a:r>
                        <a:rPr lang="en-US" sz="2400" b="1" dirty="0" err="1" smtClean="0">
                          <a:solidFill>
                            <a:srgbClr val="C00000"/>
                          </a:solidFill>
                        </a:rPr>
                        <a:t>Parivaarotsavam</a:t>
                      </a:r>
                      <a:endParaRPr lang="en-US" sz="2400" b="1" dirty="0" smtClean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1800" b="1" i="0" u="none" strike="noStrike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First time celebrated Shiva </a:t>
                      </a:r>
                      <a:r>
                        <a:rPr lang="en-US" sz="1800" b="1" i="0" u="none" strike="noStrike" cap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Parivarotsavam</a:t>
                      </a:r>
                      <a:r>
                        <a:rPr lang="en-US" sz="1800" b="1" i="0" u="none" strike="noStrike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.</a:t>
                      </a:r>
                    </a:p>
                    <a:p>
                      <a:pPr rtl="0">
                        <a:lnSpc>
                          <a:spcPct val="150000"/>
                        </a:lnSpc>
                      </a:pPr>
                      <a:r>
                        <a:rPr lang="en-US" sz="2400" b="1" i="0" u="none" strike="noStrike" cap="none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Sri Mahalakshmi </a:t>
                      </a:r>
                      <a:r>
                        <a:rPr lang="en-US" sz="2400" b="1" i="0" u="none" strike="noStrike" cap="none" baseline="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Laksha</a:t>
                      </a:r>
                      <a:r>
                        <a:rPr lang="en-US" sz="2400" b="1" i="0" u="none" strike="noStrike" cap="none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2400" b="1" i="0" u="none" strike="noStrike" cap="none" baseline="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kumkumarchana</a:t>
                      </a:r>
                      <a:endParaRPr lang="en-US" sz="2400" b="1" i="0" u="none" strike="noStrike" cap="none" baseline="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  <a:p>
                      <a:pPr rtl="0">
                        <a:lnSpc>
                          <a:spcPct val="150000"/>
                        </a:lnSpc>
                        <a:buFont typeface="Wingdings" pitchFamily="2" charset="2"/>
                        <a:buChar char="Ø"/>
                      </a:pPr>
                      <a:r>
                        <a:rPr lang="en-US" sz="2400" b="1" i="0" u="none" strike="noStrike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1800" b="1" i="0" u="none" strike="noStrike" cap="none" baseline="0" dirty="0" err="1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Kumkumaarchana</a:t>
                      </a:r>
                      <a:r>
                        <a:rPr lang="en-US" sz="1800" b="1" i="0" u="none" strike="noStrike" cap="none" baseline="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by Devotees - 5 batches of 20 families each</a:t>
                      </a:r>
                    </a:p>
                    <a:p>
                      <a:pPr rtl="0">
                        <a:lnSpc>
                          <a:spcPct val="150000"/>
                        </a:lnSpc>
                      </a:pPr>
                      <a:r>
                        <a:rPr lang="en-US" sz="2400" b="1" i="0" u="none" strike="noStrike" cap="none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Lakshmi </a:t>
                      </a:r>
                      <a:r>
                        <a:rPr lang="en-US" sz="2400" b="1" i="0" u="none" strike="noStrike" cap="none" baseline="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Kubhera</a:t>
                      </a:r>
                      <a:r>
                        <a:rPr lang="en-US" sz="2400" b="1" i="0" u="none" strike="noStrike" cap="none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2400" b="1" i="0" u="none" strike="noStrike" cap="none" baseline="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Pasupatha</a:t>
                      </a:r>
                      <a:r>
                        <a:rPr lang="en-US" sz="2400" b="1" i="0" u="none" strike="noStrike" cap="none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  <a:r>
                        <a:rPr lang="en-US" sz="2400" b="1" i="0" u="none" strike="noStrike" cap="none" baseline="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Homam</a:t>
                      </a:r>
                      <a:endParaRPr lang="en-US" sz="2400" b="1" i="0" u="none" strike="noStrike" cap="none" baseline="0" dirty="0" smtClean="0">
                        <a:solidFill>
                          <a:srgbClr val="C00000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63482" marR="63482" marT="45713" marB="45713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653" y="114301"/>
            <a:ext cx="9025245" cy="72866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00" y="533400"/>
            <a:ext cx="6629400" cy="52863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Glance at 2016 Financials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04594-A89E-4908-B367-6E645C26CBA8}" type="slidenum">
              <a:rPr lang="en-US" altLang="en-US" smtClean="0"/>
              <a:pPr/>
              <a:t>2</a:t>
            </a:fld>
            <a:endParaRPr lang="en-US" altLang="en-US"/>
          </a:p>
        </p:txBody>
      </p:sp>
      <p:sp>
        <p:nvSpPr>
          <p:cNvPr id="6" name="Footer Placeholder 21"/>
          <p:cNvSpPr>
            <a:spLocks noGrp="1"/>
          </p:cNvSpPr>
          <p:nvPr>
            <p:ph type="ftr" sz="quarter" idx="4294967295"/>
          </p:nvPr>
        </p:nvSpPr>
        <p:spPr>
          <a:xfrm>
            <a:off x="3752850" y="6203156"/>
            <a:ext cx="4857750" cy="273844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en-US" dirty="0" smtClean="0"/>
              <a:t>Sri </a:t>
            </a:r>
            <a:r>
              <a:rPr lang="en-US" dirty="0" err="1" smtClean="0"/>
              <a:t>Venkateswara</a:t>
            </a:r>
            <a:r>
              <a:rPr lang="en-US" dirty="0" smtClean="0"/>
              <a:t> </a:t>
            </a:r>
            <a:r>
              <a:rPr lang="en-US" dirty="0" err="1" smtClean="0"/>
              <a:t>Swamy</a:t>
            </a:r>
            <a:r>
              <a:rPr lang="en-US" dirty="0" smtClean="0"/>
              <a:t> Temple of Colorado. Temple Confidential. Please do not distribute.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/>
          </p:nvPr>
        </p:nvGraphicFramePr>
        <p:xfrm>
          <a:off x="2049870" y="1817165"/>
          <a:ext cx="1979709" cy="3372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Worksheet" r:id="rId3" imgW="1800186" imgH="3066898" progId="Excel.Sheet.12">
                  <p:embed/>
                </p:oleObj>
              </mc:Choice>
              <mc:Fallback>
                <p:oleObj name="Worksheet" r:id="rId3" imgW="1800186" imgH="306689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49870" y="1817165"/>
                        <a:ext cx="1979709" cy="3372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Chart 8"/>
          <p:cNvGraphicFramePr>
            <a:graphicFrameLocks/>
          </p:cNvGraphicFramePr>
          <p:nvPr>
            <p:extLst/>
          </p:nvPr>
        </p:nvGraphicFramePr>
        <p:xfrm>
          <a:off x="4381501" y="1859994"/>
          <a:ext cx="5304487" cy="3330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92503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1524002" y="0"/>
            <a:ext cx="9143289" cy="68580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3161" tIns="61580" rIns="123161" bIns="61580" anchor="t" anchorCtr="0">
            <a:noAutofit/>
          </a:bodyPr>
          <a:lstStyle/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00B050"/>
              </a:solidFill>
            </a:endParaRPr>
          </a:p>
        </p:txBody>
      </p:sp>
      <p:graphicFrame>
        <p:nvGraphicFramePr>
          <p:cNvPr id="85" name="Shape 85"/>
          <p:cNvGraphicFramePr/>
          <p:nvPr/>
        </p:nvGraphicFramePr>
        <p:xfrm>
          <a:off x="1618066" y="978327"/>
          <a:ext cx="8970156" cy="57850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58868"/>
                <a:gridCol w="4411288"/>
              </a:tblGrid>
              <a:tr h="5785088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2800" b="1" dirty="0" smtClean="0">
                          <a:solidFill>
                            <a:srgbClr val="9900FF"/>
                          </a:solidFill>
                        </a:rPr>
                        <a:t>Religious Committee Annual Report</a:t>
                      </a:r>
                      <a:endParaRPr lang="en-US" sz="2800" b="1" dirty="0">
                        <a:solidFill>
                          <a:srgbClr val="9900FF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10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3600" b="1" dirty="0" smtClean="0">
                          <a:solidFill>
                            <a:srgbClr val="0000FF"/>
                          </a:solidFill>
                        </a:rPr>
                        <a:t>Thank You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8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100" b="1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A</a:t>
                      </a:r>
                      <a:r>
                        <a:rPr lang="en-US" sz="2400" b="1" baseline="0" dirty="0" smtClean="0">
                          <a:solidFill>
                            <a:srgbClr val="0000FF"/>
                          </a:solidFill>
                        </a:rPr>
                        <a:t> big </a:t>
                      </a:r>
                      <a:r>
                        <a:rPr lang="en-US" sz="2400" b="1" i="0" u="none" strike="noStrike" cap="none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</a:t>
                      </a: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hanks to all the team members for their</a:t>
                      </a:r>
                      <a:r>
                        <a:rPr lang="en-US" sz="2400" b="1" baseline="0" dirty="0" smtClean="0">
                          <a:solidFill>
                            <a:srgbClr val="0000FF"/>
                          </a:solidFill>
                        </a:rPr>
                        <a:t> dedication and commitment.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None/>
                      </a:pPr>
                      <a:endParaRPr lang="en-US" sz="24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baseline="0" dirty="0" smtClean="0">
                          <a:solidFill>
                            <a:srgbClr val="0000FF"/>
                          </a:solidFill>
                        </a:rPr>
                        <a:t> Special thanks to Sri Ramesh </a:t>
                      </a:r>
                      <a:r>
                        <a:rPr lang="en-US" sz="2400" b="1" baseline="0" dirty="0" err="1" smtClean="0">
                          <a:solidFill>
                            <a:srgbClr val="0000FF"/>
                          </a:solidFill>
                        </a:rPr>
                        <a:t>Chatari</a:t>
                      </a:r>
                      <a:r>
                        <a:rPr lang="en-US" sz="2400" b="1" baseline="0" dirty="0" smtClean="0">
                          <a:solidFill>
                            <a:srgbClr val="0000FF"/>
                          </a:solidFill>
                        </a:rPr>
                        <a:t> for his help in performing rituals.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None/>
                      </a:pPr>
                      <a:endParaRPr lang="en-US" sz="24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baseline="0" dirty="0" smtClean="0">
                          <a:solidFill>
                            <a:srgbClr val="0000FF"/>
                          </a:solidFill>
                        </a:rPr>
                        <a:t> Thanks to Priests for their dedicated service.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endParaRPr lang="en-US" sz="24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baseline="0" dirty="0" smtClean="0">
                          <a:solidFill>
                            <a:srgbClr val="0000FF"/>
                          </a:solidFill>
                        </a:rPr>
                        <a:t> Thanks to BOT for giving the opportunity to serve as committee member.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endParaRPr lang="en-US" sz="24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baseline="0" dirty="0" smtClean="0">
                          <a:solidFill>
                            <a:srgbClr val="0000FF"/>
                          </a:solidFill>
                        </a:rPr>
                        <a:t>Thanks to General Body members for their support.</a:t>
                      </a:r>
                    </a:p>
                  </a:txBody>
                  <a:tcPr marL="63482" marR="63482" marT="45713" marB="45713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653" y="114301"/>
            <a:ext cx="9025245" cy="72866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1524002" y="0"/>
            <a:ext cx="9143289" cy="68580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3161" tIns="61580" rIns="123161" bIns="61580" anchor="t" anchorCtr="0">
            <a:noAutofit/>
          </a:bodyPr>
          <a:lstStyle/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00B050"/>
              </a:solidFill>
            </a:endParaRPr>
          </a:p>
        </p:txBody>
      </p:sp>
      <p:graphicFrame>
        <p:nvGraphicFramePr>
          <p:cNvPr id="85" name="Shape 85"/>
          <p:cNvGraphicFramePr/>
          <p:nvPr/>
        </p:nvGraphicFramePr>
        <p:xfrm>
          <a:off x="1618066" y="978327"/>
          <a:ext cx="8970156" cy="57850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58868"/>
                <a:gridCol w="4411288"/>
              </a:tblGrid>
              <a:tr h="5785088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2800" b="1" dirty="0" smtClean="0">
                          <a:solidFill>
                            <a:srgbClr val="9900FF"/>
                          </a:solidFill>
                        </a:rPr>
                        <a:t>Religious Committee Annual Report</a:t>
                      </a:r>
                      <a:endParaRPr lang="en-US" sz="2800" b="1" dirty="0">
                        <a:solidFill>
                          <a:srgbClr val="9900FF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10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3600" b="1" dirty="0" smtClean="0">
                          <a:solidFill>
                            <a:srgbClr val="0000FF"/>
                          </a:solidFill>
                        </a:rPr>
                        <a:t>Questions / Feedback / Comments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36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8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None/>
                      </a:pPr>
                      <a:r>
                        <a:rPr lang="en-US" sz="2800" b="1" baseline="0" dirty="0" smtClean="0">
                          <a:solidFill>
                            <a:srgbClr val="0000FF"/>
                          </a:solidFill>
                        </a:rPr>
                        <a:t>If you have any questions or feedback/comments please email </a:t>
                      </a:r>
                      <a:r>
                        <a:rPr lang="en-US" sz="2800" b="1" baseline="0" dirty="0" smtClean="0">
                          <a:solidFill>
                            <a:srgbClr val="0000FF"/>
                          </a:solidFill>
                          <a:hlinkClick r:id="rId3"/>
                        </a:rPr>
                        <a:t>religiouscommittee@svtempleco.org</a:t>
                      </a:r>
                      <a:r>
                        <a:rPr lang="en-US" sz="2800" b="1" baseline="0" dirty="0" smtClean="0">
                          <a:solidFill>
                            <a:srgbClr val="0000FF"/>
                          </a:solidFill>
                        </a:rPr>
                        <a:t>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None/>
                      </a:pPr>
                      <a:endParaRPr lang="en-US" sz="28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None/>
                      </a:pPr>
                      <a:r>
                        <a:rPr lang="en-US" sz="2800" b="1" baseline="0" dirty="0" smtClean="0">
                          <a:solidFill>
                            <a:srgbClr val="0000FF"/>
                          </a:solidFill>
                        </a:rPr>
                        <a:t>We appreciate your feedback/comments to improve services at the temple and at home.</a:t>
                      </a:r>
                    </a:p>
                  </a:txBody>
                  <a:tcPr marL="63482" marR="63482" marT="45713" marB="45713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653" y="114301"/>
            <a:ext cx="9025245" cy="72866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1524002" y="0"/>
            <a:ext cx="9143289" cy="68580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3161" tIns="61580" rIns="123161" bIns="61580" anchor="t" anchorCtr="0">
            <a:noAutofit/>
          </a:bodyPr>
          <a:lstStyle/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00B050"/>
              </a:solidFill>
            </a:endParaRPr>
          </a:p>
        </p:txBody>
      </p:sp>
      <p:graphicFrame>
        <p:nvGraphicFramePr>
          <p:cNvPr id="85" name="Shape 85"/>
          <p:cNvGraphicFramePr/>
          <p:nvPr/>
        </p:nvGraphicFramePr>
        <p:xfrm>
          <a:off x="1618066" y="978327"/>
          <a:ext cx="8970156" cy="585214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58868"/>
                <a:gridCol w="4411288"/>
              </a:tblGrid>
              <a:tr h="5785088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2800" b="1" dirty="0" smtClean="0">
                          <a:solidFill>
                            <a:srgbClr val="9900FF"/>
                          </a:solidFill>
                        </a:rPr>
                        <a:t>Religious Committee Annual Report</a:t>
                      </a:r>
                      <a:endParaRPr lang="en-US" sz="2800" b="1" dirty="0">
                        <a:solidFill>
                          <a:srgbClr val="9900FF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10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3600" b="1" dirty="0" smtClean="0">
                          <a:solidFill>
                            <a:srgbClr val="0000FF"/>
                          </a:solidFill>
                        </a:rPr>
                        <a:t>Need Help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12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8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None/>
                      </a:pPr>
                      <a:r>
                        <a:rPr lang="en-US" sz="3600" b="1" baseline="0" dirty="0" smtClean="0">
                          <a:solidFill>
                            <a:srgbClr val="0000FF"/>
                          </a:solidFill>
                        </a:rPr>
                        <a:t>Religious committee needs help in the following areas. Please come forward and join the team.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None/>
                      </a:pPr>
                      <a:endParaRPr lang="en-US" sz="8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800" b="1" baseline="0" dirty="0" smtClean="0">
                          <a:solidFill>
                            <a:srgbClr val="0000FF"/>
                          </a:solidFill>
                        </a:rPr>
                        <a:t> Floor volunteers for monthly events.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800" b="1" baseline="0" dirty="0" smtClean="0">
                          <a:solidFill>
                            <a:srgbClr val="0000FF"/>
                          </a:solidFill>
                        </a:rPr>
                        <a:t> Festival/Special event coordinators.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800" b="1" baseline="0" dirty="0" smtClean="0">
                          <a:solidFill>
                            <a:srgbClr val="0000FF"/>
                          </a:solidFill>
                        </a:rPr>
                        <a:t> Floor volunteers for Festival/Special events.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endParaRPr lang="en-US" sz="28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None/>
                      </a:pPr>
                      <a:r>
                        <a:rPr lang="en-US" sz="2800" b="1" baseline="0" dirty="0" smtClean="0">
                          <a:solidFill>
                            <a:srgbClr val="0000FF"/>
                          </a:solidFill>
                        </a:rPr>
                        <a:t>If you are interested please contact religious committee @ religiouscpmmittee@svtempleco.org</a:t>
                      </a:r>
                    </a:p>
                  </a:txBody>
                  <a:tcPr marL="63482" marR="63482" marT="45713" marB="45713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653" y="114301"/>
            <a:ext cx="9025245" cy="72866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947" y="5545588"/>
            <a:ext cx="1612316" cy="307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92" y="5545588"/>
            <a:ext cx="1612316" cy="307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501" y="5545588"/>
            <a:ext cx="1612316" cy="307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51" y="5545588"/>
            <a:ext cx="1612316" cy="307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142" y="5545588"/>
            <a:ext cx="1612316" cy="30723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67838" y="2840379"/>
            <a:ext cx="856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7030A0"/>
                </a:solidFill>
              </a:rPr>
              <a:t>Q </a:t>
            </a:r>
            <a:r>
              <a:rPr lang="en-US" sz="1500" b="1" dirty="0">
                <a:solidFill>
                  <a:srgbClr val="7030A0"/>
                </a:solidFill>
              </a:rPr>
              <a:t>&amp;</a:t>
            </a:r>
            <a:r>
              <a:rPr lang="en-US" sz="2400" b="1" dirty="0">
                <a:solidFill>
                  <a:srgbClr val="7030A0"/>
                </a:solidFill>
              </a:rPr>
              <a:t> A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812194" y="4648201"/>
            <a:ext cx="7093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May the Lord of Seven Hills and Padmavathi Ammavaru shower their blessings on all of us.</a:t>
            </a:r>
          </a:p>
        </p:txBody>
      </p:sp>
      <p:sp>
        <p:nvSpPr>
          <p:cNvPr id="17" name="Footer Placeholder 21"/>
          <p:cNvSpPr>
            <a:spLocks noGrp="1"/>
          </p:cNvSpPr>
          <p:nvPr>
            <p:ph type="ftr" sz="quarter" idx="4294967295"/>
          </p:nvPr>
        </p:nvSpPr>
        <p:spPr>
          <a:xfrm>
            <a:off x="3752850" y="6203156"/>
            <a:ext cx="4857750" cy="273844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en-US" dirty="0" smtClean="0"/>
              <a:t>Sri </a:t>
            </a:r>
            <a:r>
              <a:rPr lang="en-US" dirty="0" err="1" smtClean="0"/>
              <a:t>Venkateswara</a:t>
            </a:r>
            <a:r>
              <a:rPr lang="en-US" dirty="0" smtClean="0"/>
              <a:t> </a:t>
            </a:r>
            <a:r>
              <a:rPr lang="en-US" dirty="0" err="1" smtClean="0"/>
              <a:t>Swamy</a:t>
            </a:r>
            <a:r>
              <a:rPr lang="en-US" dirty="0" smtClean="0"/>
              <a:t> Temple of Colorado. Temple Confidential. Please do not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394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1524002" y="0"/>
            <a:ext cx="9143289" cy="68580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3161" tIns="61580" rIns="123161" bIns="61580" anchor="t" anchorCtr="0">
            <a:noAutofit/>
          </a:bodyPr>
          <a:lstStyle/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00B050"/>
              </a:solidFill>
            </a:endParaRPr>
          </a:p>
        </p:txBody>
      </p:sp>
      <p:graphicFrame>
        <p:nvGraphicFramePr>
          <p:cNvPr id="85" name="Shape 85"/>
          <p:cNvGraphicFramePr/>
          <p:nvPr/>
        </p:nvGraphicFramePr>
        <p:xfrm>
          <a:off x="1618066" y="978327"/>
          <a:ext cx="8970156" cy="57850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558868"/>
                <a:gridCol w="4411288"/>
              </a:tblGrid>
              <a:tr h="5785088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3600" b="1" dirty="0" smtClean="0">
                          <a:solidFill>
                            <a:srgbClr val="9900FF"/>
                          </a:solidFill>
                        </a:rPr>
                        <a:t>Web &amp; Communications Committee</a:t>
                      </a:r>
                      <a:endParaRPr lang="en-US" sz="3600" b="1" dirty="0">
                        <a:solidFill>
                          <a:srgbClr val="9900FF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21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3600" b="1" u="sng" dirty="0" smtClean="0">
                          <a:solidFill>
                            <a:srgbClr val="C00000"/>
                          </a:solidFill>
                        </a:rPr>
                        <a:t>Objectives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21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21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100" b="1" dirty="0" smtClean="0">
                          <a:solidFill>
                            <a:srgbClr val="0000FF"/>
                          </a:solidFill>
                        </a:rPr>
                        <a:t>  </a:t>
                      </a: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Email Communication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None/>
                      </a:pPr>
                      <a:endParaRPr lang="en-US" sz="24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 Website Maintenance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endParaRPr lang="en-US" sz="24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400" b="1" dirty="0" err="1" smtClean="0">
                          <a:solidFill>
                            <a:srgbClr val="0000FF"/>
                          </a:solidFill>
                        </a:rPr>
                        <a:t>Facebook</a:t>
                      </a: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 Updates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None/>
                      </a:pPr>
                      <a:endParaRPr lang="en-US" sz="24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 Multimedia Support</a:t>
                      </a:r>
                    </a:p>
                  </a:txBody>
                  <a:tcPr marL="63482" marR="63482" marT="45713" marB="45713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653" y="114301"/>
            <a:ext cx="9025245" cy="72866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1524002" y="0"/>
            <a:ext cx="9143289" cy="68580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3161" tIns="61580" rIns="123161" bIns="61580" anchor="t" anchorCtr="0">
            <a:noAutofit/>
          </a:bodyPr>
          <a:lstStyle/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00B050"/>
              </a:solidFill>
            </a:endParaRPr>
          </a:p>
        </p:txBody>
      </p:sp>
      <p:graphicFrame>
        <p:nvGraphicFramePr>
          <p:cNvPr id="85" name="Shape 85"/>
          <p:cNvGraphicFramePr/>
          <p:nvPr/>
        </p:nvGraphicFramePr>
        <p:xfrm>
          <a:off x="1618066" y="978327"/>
          <a:ext cx="8970156" cy="57850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970156"/>
              </a:tblGrid>
              <a:tr h="57850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3600" b="1" dirty="0" smtClean="0">
                          <a:solidFill>
                            <a:srgbClr val="9900FF"/>
                          </a:solidFill>
                        </a:rPr>
                        <a:t>Web &amp; Communications Committee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21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3600" b="1" u="sng" dirty="0" smtClean="0">
                          <a:solidFill>
                            <a:srgbClr val="C00000"/>
                          </a:solidFill>
                        </a:rPr>
                        <a:t>Committee Members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3600" b="1" u="sng" dirty="0" smtClean="0">
                        <a:solidFill>
                          <a:srgbClr val="C00000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100" b="1" dirty="0" smtClean="0">
                          <a:solidFill>
                            <a:srgbClr val="0000FF"/>
                          </a:solidFill>
                        </a:rPr>
                        <a:t>  </a:t>
                      </a: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Sri.</a:t>
                      </a:r>
                      <a:r>
                        <a:rPr lang="en-US" sz="2400" b="1" baseline="0" dirty="0" smtClean="0">
                          <a:solidFill>
                            <a:srgbClr val="0000FF"/>
                          </a:solidFill>
                        </a:rPr>
                        <a:t> S</a:t>
                      </a: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aiganesh Rajamani – </a:t>
                      </a:r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Email (Special events)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 Smt.</a:t>
                      </a:r>
                      <a:r>
                        <a:rPr lang="en-US" sz="2400" b="1" baseline="0" dirty="0" smtClean="0">
                          <a:solidFill>
                            <a:srgbClr val="0000FF"/>
                          </a:solidFill>
                        </a:rPr>
                        <a:t> Smitha Thurimella</a:t>
                      </a: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 – </a:t>
                      </a:r>
                      <a:r>
                        <a:rPr lang="en-US" sz="2400" b="1" dirty="0" smtClean="0">
                          <a:solidFill>
                            <a:srgbClr val="C00000"/>
                          </a:solidFill>
                        </a:rPr>
                        <a:t>Email (Weekly Events)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 Sri. Manmohan Dronamraju</a:t>
                      </a:r>
                      <a:r>
                        <a:rPr lang="en-US" sz="2400" b="1" baseline="0" dirty="0" smtClean="0">
                          <a:solidFill>
                            <a:srgbClr val="0000FF"/>
                          </a:solidFill>
                        </a:rPr>
                        <a:t> – </a:t>
                      </a:r>
                      <a:r>
                        <a:rPr lang="en-US" sz="2400" b="1" baseline="0" dirty="0" smtClean="0">
                          <a:solidFill>
                            <a:srgbClr val="C00000"/>
                          </a:solidFill>
                        </a:rPr>
                        <a:t>Website Updates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dirty="0" smtClean="0">
                          <a:solidFill>
                            <a:srgbClr val="0000FF"/>
                          </a:solidFill>
                        </a:rPr>
                        <a:t> Sri. Ravichandran </a:t>
                      </a:r>
                      <a:r>
                        <a:rPr lang="en-US" sz="2400" b="1" i="0" u="none" strike="noStrike" cap="none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Packirisamy – </a:t>
                      </a:r>
                      <a:r>
                        <a:rPr lang="en-US" sz="2400" b="1" i="0" u="none" strike="noStrike" cap="none" baseline="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Facebook</a:t>
                      </a:r>
                      <a:r>
                        <a:rPr lang="en-US" sz="2400" b="1" i="0" u="none" strike="noStrike" cap="none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&amp;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None/>
                      </a:pPr>
                      <a:r>
                        <a:rPr lang="en-US" sz="2400" b="1" i="0" u="none" strike="noStrike" cap="none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   Photo / Video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i="0" u="none" strike="noStrike" cap="none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Suresh Kommula  – </a:t>
                      </a:r>
                      <a:r>
                        <a:rPr lang="en-US" sz="2400" b="1" i="0" u="none" strike="noStrike" cap="none" baseline="0" dirty="0" err="1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Facebook</a:t>
                      </a:r>
                      <a:r>
                        <a:rPr lang="en-US" sz="2400" b="1" i="0" u="none" strike="noStrike" cap="none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i="0" u="none" strike="noStrike" cap="none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Sri. Srinivas </a:t>
                      </a:r>
                      <a:r>
                        <a:rPr lang="en-US" sz="2400" b="1" i="0" u="none" strike="noStrike" cap="none" baseline="0" dirty="0" err="1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Panthangi</a:t>
                      </a:r>
                      <a:r>
                        <a:rPr lang="en-US" sz="2400" b="1" i="0" u="none" strike="noStrike" cap="none" baseline="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 - </a:t>
                      </a:r>
                      <a:r>
                        <a:rPr lang="en-US" sz="2400" b="1" i="0" u="none" strike="noStrike" cap="none" baseline="0" dirty="0" smtClean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Photo/Video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None/>
                      </a:pPr>
                      <a:endParaRPr lang="en-US" sz="2800" b="1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63482" marR="63482" marT="45713" marB="45713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653" y="114301"/>
            <a:ext cx="9025245" cy="72866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1524002" y="0"/>
            <a:ext cx="9143289" cy="68580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3161" tIns="61580" rIns="123161" bIns="61580" anchor="t" anchorCtr="0">
            <a:noAutofit/>
          </a:bodyPr>
          <a:lstStyle/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00B050"/>
              </a:solidFill>
            </a:endParaRPr>
          </a:p>
        </p:txBody>
      </p:sp>
      <p:graphicFrame>
        <p:nvGraphicFramePr>
          <p:cNvPr id="85" name="Shape 85"/>
          <p:cNvGraphicFramePr/>
          <p:nvPr/>
        </p:nvGraphicFramePr>
        <p:xfrm>
          <a:off x="1618066" y="978327"/>
          <a:ext cx="8970156" cy="583690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970156"/>
              </a:tblGrid>
              <a:tr h="57850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3600" b="1" dirty="0" smtClean="0">
                          <a:solidFill>
                            <a:srgbClr val="9900FF"/>
                          </a:solidFill>
                        </a:rPr>
                        <a:t>Web &amp; Communications Committee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21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3600" b="1" u="sng" dirty="0" smtClean="0">
                          <a:solidFill>
                            <a:srgbClr val="C00000"/>
                          </a:solidFill>
                        </a:rPr>
                        <a:t>Communication / Multimedia</a:t>
                      </a:r>
                      <a:r>
                        <a:rPr lang="en-US" sz="3600" b="1" u="sng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3600" b="1" u="sng" dirty="0" smtClean="0">
                          <a:solidFill>
                            <a:srgbClr val="C00000"/>
                          </a:solidFill>
                        </a:rPr>
                        <a:t>Tasks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20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baseline="0" dirty="0" smtClean="0">
                          <a:solidFill>
                            <a:srgbClr val="0000FF"/>
                          </a:solidFill>
                        </a:rPr>
                        <a:t>Send weekly and special event emails </a:t>
                      </a:r>
                      <a:r>
                        <a:rPr lang="en-US" sz="2400" b="1" baseline="0" dirty="0" smtClean="0">
                          <a:solidFill>
                            <a:srgbClr val="C00000"/>
                          </a:solidFill>
                        </a:rPr>
                        <a:t>(Mobile phone friendly)</a:t>
                      </a:r>
                      <a:r>
                        <a:rPr lang="en-US" sz="2400" b="1" baseline="0" dirty="0" smtClean="0">
                          <a:solidFill>
                            <a:srgbClr val="0000FF"/>
                          </a:solidFill>
                        </a:rPr>
                        <a:t>. Around 3000 devotee emails in our distribution.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None/>
                      </a:pPr>
                      <a:endParaRPr lang="en-US" sz="24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baseline="0" dirty="0" smtClean="0">
                          <a:solidFill>
                            <a:srgbClr val="0000FF"/>
                          </a:solidFill>
                        </a:rPr>
                        <a:t> Website updates, calendars and site maintenance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endParaRPr lang="en-US" sz="24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baseline="0" dirty="0" smtClean="0">
                          <a:solidFill>
                            <a:srgbClr val="0000FF"/>
                          </a:solidFill>
                        </a:rPr>
                        <a:t> Added new TV at the temple to support live telecast of events / upcoming events / temple website.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endParaRPr lang="en-US" sz="24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baseline="0" dirty="0" smtClean="0">
                          <a:solidFill>
                            <a:srgbClr val="0000FF"/>
                          </a:solidFill>
                        </a:rPr>
                        <a:t> Replaced existing analog surveillance data recorder and cameras (15) with new HD recorder and HD cameras.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endParaRPr lang="en-US" sz="2400" b="1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63482" marR="63482" marT="45713" marB="45713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653" y="114301"/>
            <a:ext cx="9025245" cy="72866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1524002" y="0"/>
            <a:ext cx="9143289" cy="68580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3161" tIns="61580" rIns="123161" bIns="61580" anchor="t" anchorCtr="0">
            <a:noAutofit/>
          </a:bodyPr>
          <a:lstStyle/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00B050"/>
              </a:solidFill>
            </a:endParaRPr>
          </a:p>
        </p:txBody>
      </p:sp>
      <p:graphicFrame>
        <p:nvGraphicFramePr>
          <p:cNvPr id="85" name="Shape 85"/>
          <p:cNvGraphicFramePr/>
          <p:nvPr/>
        </p:nvGraphicFramePr>
        <p:xfrm>
          <a:off x="1618066" y="978327"/>
          <a:ext cx="8970156" cy="57850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970156"/>
              </a:tblGrid>
              <a:tr h="57850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3600" b="1" dirty="0" smtClean="0">
                          <a:solidFill>
                            <a:srgbClr val="9900FF"/>
                          </a:solidFill>
                        </a:rPr>
                        <a:t>Web &amp; Communications Committee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8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3600" b="1" u="sng" dirty="0" smtClean="0">
                          <a:solidFill>
                            <a:srgbClr val="C00000"/>
                          </a:solidFill>
                        </a:rPr>
                        <a:t>Communication / Multimedia</a:t>
                      </a:r>
                      <a:r>
                        <a:rPr lang="en-US" sz="3600" b="1" u="sng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sz="3600" b="1" u="sng" dirty="0" smtClean="0">
                          <a:solidFill>
                            <a:srgbClr val="C00000"/>
                          </a:solidFill>
                        </a:rPr>
                        <a:t>Tasks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8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21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baseline="0" dirty="0" smtClean="0">
                          <a:solidFill>
                            <a:srgbClr val="0000FF"/>
                          </a:solidFill>
                        </a:rPr>
                        <a:t>Provide photo and video coverage of all major events and cultural events.</a:t>
                      </a:r>
                    </a:p>
                    <a:p>
                      <a:pPr marL="45720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None/>
                      </a:pPr>
                      <a:endParaRPr lang="en-US" sz="24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baseline="0" dirty="0" smtClean="0">
                          <a:solidFill>
                            <a:srgbClr val="0000FF"/>
                          </a:solidFill>
                        </a:rPr>
                        <a:t>Update TV slides with event flyers and Annadanam list.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None/>
                      </a:pPr>
                      <a:endParaRPr lang="en-US" sz="24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400" b="1" baseline="0" dirty="0" smtClean="0">
                          <a:solidFill>
                            <a:srgbClr val="0000FF"/>
                          </a:solidFill>
                        </a:rPr>
                        <a:t> Media coverage – Send Photos and edited videos to TV channels for coverage.</a:t>
                      </a:r>
                    </a:p>
                  </a:txBody>
                  <a:tcPr marL="63482" marR="63482" marT="45713" marB="45713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653" y="114301"/>
            <a:ext cx="9025245" cy="72866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1524002" y="0"/>
            <a:ext cx="9143289" cy="68580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3161" tIns="61580" rIns="123161" bIns="61580" anchor="t" anchorCtr="0">
            <a:noAutofit/>
          </a:bodyPr>
          <a:lstStyle/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00B050"/>
              </a:solidFill>
            </a:endParaRPr>
          </a:p>
        </p:txBody>
      </p:sp>
      <p:graphicFrame>
        <p:nvGraphicFramePr>
          <p:cNvPr id="85" name="Shape 85"/>
          <p:cNvGraphicFramePr/>
          <p:nvPr/>
        </p:nvGraphicFramePr>
        <p:xfrm>
          <a:off x="1618066" y="978327"/>
          <a:ext cx="8970156" cy="57850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970156"/>
              </a:tblGrid>
              <a:tr h="57850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3600" b="1" dirty="0" smtClean="0">
                          <a:solidFill>
                            <a:srgbClr val="9900FF"/>
                          </a:solidFill>
                        </a:rPr>
                        <a:t>Web &amp; Communications Committee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10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3600" b="1" u="sng" dirty="0" smtClean="0">
                          <a:solidFill>
                            <a:srgbClr val="C00000"/>
                          </a:solidFill>
                        </a:rPr>
                        <a:t>Areas to improve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8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endParaRPr lang="en-US" sz="28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800" b="1" baseline="0" dirty="0" smtClean="0">
                          <a:solidFill>
                            <a:srgbClr val="0000FF"/>
                          </a:solidFill>
                        </a:rPr>
                        <a:t> Website Redesign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endParaRPr lang="en-US" sz="28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800" b="1" baseline="0" dirty="0" smtClean="0">
                          <a:solidFill>
                            <a:srgbClr val="0000FF"/>
                          </a:solidFill>
                        </a:rPr>
                        <a:t> Implement online event registration and pooja scheduling.</a:t>
                      </a:r>
                    </a:p>
                  </a:txBody>
                  <a:tcPr marL="63482" marR="63482" marT="45713" marB="45713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653" y="114301"/>
            <a:ext cx="9025245" cy="72866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1524002" y="0"/>
            <a:ext cx="9143289" cy="68580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3161" tIns="61580" rIns="123161" bIns="61580" anchor="t" anchorCtr="0">
            <a:noAutofit/>
          </a:bodyPr>
          <a:lstStyle/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00B050"/>
              </a:solidFill>
            </a:endParaRPr>
          </a:p>
        </p:txBody>
      </p:sp>
      <p:graphicFrame>
        <p:nvGraphicFramePr>
          <p:cNvPr id="85" name="Shape 85"/>
          <p:cNvGraphicFramePr/>
          <p:nvPr/>
        </p:nvGraphicFramePr>
        <p:xfrm>
          <a:off x="1618066" y="978327"/>
          <a:ext cx="8970156" cy="57850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970156"/>
              </a:tblGrid>
              <a:tr h="57850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3600" b="1" dirty="0" smtClean="0">
                          <a:solidFill>
                            <a:srgbClr val="9900FF"/>
                          </a:solidFill>
                        </a:rPr>
                        <a:t>Web &amp; Communications Committee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10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3600" b="1" dirty="0" smtClean="0">
                        <a:solidFill>
                          <a:srgbClr val="C00000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3600" b="1" dirty="0" smtClean="0">
                          <a:solidFill>
                            <a:srgbClr val="C00000"/>
                          </a:solidFill>
                        </a:rPr>
                        <a:t>Thank You Team!!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8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8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8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8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8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8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r>
                        <a:rPr lang="en-US" sz="2100" b="1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sz="2800" b="1" dirty="0" smtClean="0">
                          <a:solidFill>
                            <a:srgbClr val="0000FF"/>
                          </a:solidFill>
                        </a:rPr>
                        <a:t>A</a:t>
                      </a:r>
                      <a:r>
                        <a:rPr lang="en-US" sz="2800" b="1" baseline="0" dirty="0" smtClean="0">
                          <a:solidFill>
                            <a:srgbClr val="0000FF"/>
                          </a:solidFill>
                        </a:rPr>
                        <a:t> big th</a:t>
                      </a:r>
                      <a:r>
                        <a:rPr lang="en-US" sz="2800" b="1" dirty="0" smtClean="0">
                          <a:solidFill>
                            <a:srgbClr val="0000FF"/>
                          </a:solidFill>
                        </a:rPr>
                        <a:t>anks to all my team members for  their time</a:t>
                      </a:r>
                      <a:r>
                        <a:rPr lang="en-US" sz="2800" b="1" baseline="0" dirty="0" smtClean="0">
                          <a:solidFill>
                            <a:srgbClr val="0000FF"/>
                          </a:solidFill>
                        </a:rPr>
                        <a:t> and commitment.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None/>
                      </a:pPr>
                      <a:endParaRPr lang="en-US" sz="28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Char char="Ø"/>
                      </a:pPr>
                      <a:endParaRPr lang="en-US" sz="2800" b="1" baseline="0" dirty="0" smtClean="0">
                        <a:solidFill>
                          <a:srgbClr val="0000FF"/>
                        </a:solidFill>
                      </a:endParaRPr>
                    </a:p>
                  </a:txBody>
                  <a:tcPr marL="63482" marR="63482" marT="45713" marB="45713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653" y="114301"/>
            <a:ext cx="9025245" cy="72866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533400"/>
            <a:ext cx="6926580" cy="53706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Loans Status as of Q1 2014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947" y="5545588"/>
            <a:ext cx="1612316" cy="307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92" y="5545588"/>
            <a:ext cx="1612316" cy="307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501" y="5545588"/>
            <a:ext cx="1612316" cy="307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51" y="5545588"/>
            <a:ext cx="1612316" cy="307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142" y="5545588"/>
            <a:ext cx="1612316" cy="307238"/>
          </a:xfrm>
          <a:prstGeom prst="rect">
            <a:avLst/>
          </a:prstGeom>
        </p:spPr>
      </p:pic>
      <p:graphicFrame>
        <p:nvGraphicFramePr>
          <p:cNvPr id="16" name="Content Placeholder 2" descr="Circle Process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5237937"/>
              </p:ext>
            </p:extLst>
          </p:nvPr>
        </p:nvGraphicFramePr>
        <p:xfrm>
          <a:off x="2043593" y="1800584"/>
          <a:ext cx="7960841" cy="2974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Footer Placeholder 21"/>
          <p:cNvSpPr>
            <a:spLocks noGrp="1"/>
          </p:cNvSpPr>
          <p:nvPr>
            <p:ph type="ftr" sz="quarter" idx="4294967295"/>
          </p:nvPr>
        </p:nvSpPr>
        <p:spPr>
          <a:xfrm>
            <a:off x="3752850" y="6203156"/>
            <a:ext cx="4857750" cy="273844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en-US" dirty="0" smtClean="0"/>
              <a:t>Sri </a:t>
            </a:r>
            <a:r>
              <a:rPr lang="en-US" dirty="0" err="1" smtClean="0"/>
              <a:t>Venkateswara</a:t>
            </a:r>
            <a:r>
              <a:rPr lang="en-US" dirty="0" smtClean="0"/>
              <a:t> </a:t>
            </a:r>
            <a:r>
              <a:rPr lang="en-US" dirty="0" err="1" smtClean="0"/>
              <a:t>Swamy</a:t>
            </a:r>
            <a:r>
              <a:rPr lang="en-US" dirty="0" smtClean="0"/>
              <a:t> Temple of Colorado. Temple Confidential. Please do not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69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/>
        </p:nvSpPr>
        <p:spPr>
          <a:xfrm>
            <a:off x="1524002" y="0"/>
            <a:ext cx="9143289" cy="68580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123161" tIns="61580" rIns="123161" bIns="61580" anchor="t" anchorCtr="0">
            <a:noAutofit/>
          </a:bodyPr>
          <a:lstStyle/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FFFF00"/>
              </a:buClr>
            </a:pPr>
            <a:endParaRPr sz="3200" b="1" dirty="0">
              <a:solidFill>
                <a:srgbClr val="FFFF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FF3300"/>
              </a:solidFill>
            </a:endParaRPr>
          </a:p>
          <a:p>
            <a:pPr algn="ctr">
              <a:buClr>
                <a:srgbClr val="000000"/>
              </a:buClr>
            </a:pPr>
            <a:endParaRPr sz="3200" b="1" dirty="0">
              <a:solidFill>
                <a:srgbClr val="00B050"/>
              </a:solidFill>
            </a:endParaRPr>
          </a:p>
        </p:txBody>
      </p:sp>
      <p:graphicFrame>
        <p:nvGraphicFramePr>
          <p:cNvPr id="85" name="Shape 85"/>
          <p:cNvGraphicFramePr/>
          <p:nvPr/>
        </p:nvGraphicFramePr>
        <p:xfrm>
          <a:off x="1618066" y="978327"/>
          <a:ext cx="8970156" cy="5785088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8970156"/>
              </a:tblGrid>
              <a:tr h="578508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3600" b="1" dirty="0" smtClean="0">
                          <a:solidFill>
                            <a:srgbClr val="9900FF"/>
                          </a:solidFill>
                        </a:rPr>
                        <a:t>Web &amp; Communications Committee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10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r>
                        <a:rPr lang="en-US" sz="3600" b="1" u="sng" dirty="0" smtClean="0">
                          <a:solidFill>
                            <a:srgbClr val="C00000"/>
                          </a:solidFill>
                        </a:rPr>
                        <a:t>Questions / Feedback / Comments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36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Arial"/>
                        <a:buNone/>
                      </a:pPr>
                      <a:endParaRPr lang="en-US" sz="800" b="1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None/>
                      </a:pPr>
                      <a:r>
                        <a:rPr lang="en-US" sz="2400" b="1" baseline="0" dirty="0" smtClean="0">
                          <a:solidFill>
                            <a:srgbClr val="0000FF"/>
                          </a:solidFill>
                        </a:rPr>
                        <a:t>If you have any questions or feedback/comments please email </a:t>
                      </a:r>
                      <a:r>
                        <a:rPr lang="en-US" sz="2400" b="1" baseline="0" dirty="0" smtClean="0">
                          <a:solidFill>
                            <a:srgbClr val="0000FF"/>
                          </a:solidFill>
                          <a:hlinkClick r:id="rId3"/>
                        </a:rPr>
                        <a:t>communications@svtempleco.org</a:t>
                      </a:r>
                      <a:r>
                        <a:rPr lang="en-US" sz="2400" b="1" baseline="0" dirty="0" smtClean="0">
                          <a:solidFill>
                            <a:srgbClr val="0000FF"/>
                          </a:solidFill>
                        </a:rPr>
                        <a:t>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None/>
                      </a:pPr>
                      <a:endParaRPr lang="en-US" sz="2400" b="1" baseline="0" dirty="0" smtClean="0">
                        <a:solidFill>
                          <a:srgbClr val="0000FF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buClr>
                          <a:srgbClr val="002060"/>
                        </a:buClr>
                        <a:buFont typeface="Wingdings" pitchFamily="2" charset="2"/>
                        <a:buNone/>
                      </a:pPr>
                      <a:r>
                        <a:rPr lang="en-US" sz="2400" b="1" baseline="0" dirty="0" smtClean="0">
                          <a:solidFill>
                            <a:srgbClr val="0000FF"/>
                          </a:solidFill>
                        </a:rPr>
                        <a:t>We appreciate your feedback/comments to improve communication, website, and multimedia.</a:t>
                      </a:r>
                    </a:p>
                  </a:txBody>
                  <a:tcPr marL="63482" marR="63482" marT="45713" marB="45713">
                    <a:lnL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pic>
        <p:nvPicPr>
          <p:cNvPr id="86" name="Shape 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653" y="114301"/>
            <a:ext cx="9025245" cy="728663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0174" y="320620"/>
            <a:ext cx="11483546" cy="680857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002060"/>
                </a:solidFill>
              </a:rPr>
              <a:t>2016- SVTC Facilities </a:t>
            </a:r>
            <a:r>
              <a:rPr lang="en-US" sz="3200" dirty="0">
                <a:solidFill>
                  <a:srgbClr val="002060"/>
                </a:solidFill>
              </a:rPr>
              <a:t>and Maintenance Committee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15209" y="1362269"/>
            <a:ext cx="5569282" cy="3814176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Chair: Ravichandran Packirisamy</a:t>
            </a:r>
          </a:p>
          <a:p>
            <a:endParaRPr lang="en-US" dirty="0" smtClean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Aaron </a:t>
            </a:r>
            <a:r>
              <a:rPr lang="en-US" dirty="0" err="1"/>
              <a:t>Brachfeld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err="1"/>
              <a:t>Achary</a:t>
            </a:r>
            <a:r>
              <a:rPr lang="en-US" dirty="0"/>
              <a:t> </a:t>
            </a:r>
            <a:r>
              <a:rPr lang="en-US" dirty="0" err="1"/>
              <a:t>Madupu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err="1"/>
              <a:t>Lakshmipathy</a:t>
            </a:r>
            <a:r>
              <a:rPr lang="en-US" dirty="0"/>
              <a:t> Kannan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err="1"/>
              <a:t>Ratnakar</a:t>
            </a:r>
            <a:r>
              <a:rPr lang="en-US" dirty="0"/>
              <a:t> </a:t>
            </a:r>
            <a:r>
              <a:rPr lang="en-US" dirty="0" err="1"/>
              <a:t>Kalangi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Ravichandran Packirisamy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/>
              <a:t>Siva </a:t>
            </a:r>
            <a:r>
              <a:rPr lang="en-US" dirty="0" err="1"/>
              <a:t>Rayala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err="1"/>
              <a:t>srinivas</a:t>
            </a:r>
            <a:r>
              <a:rPr lang="en-US" dirty="0"/>
              <a:t> </a:t>
            </a:r>
            <a:r>
              <a:rPr lang="en-US" dirty="0" err="1"/>
              <a:t>panati</a:t>
            </a:r>
            <a:endParaRPr lang="en-US" dirty="0"/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err="1"/>
              <a:t>Srinu</a:t>
            </a:r>
            <a:r>
              <a:rPr lang="en-US" dirty="0"/>
              <a:t> </a:t>
            </a:r>
            <a:r>
              <a:rPr lang="en-US" dirty="0" err="1"/>
              <a:t>panthangi</a:t>
            </a:r>
            <a:r>
              <a:rPr lang="en-US" dirty="0"/>
              <a:t>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US" dirty="0" err="1"/>
              <a:t>Venkata</a:t>
            </a:r>
            <a:r>
              <a:rPr lang="en-US" dirty="0"/>
              <a:t> </a:t>
            </a:r>
            <a:r>
              <a:rPr lang="en-US" dirty="0" err="1"/>
              <a:t>Giri</a:t>
            </a:r>
            <a:r>
              <a:rPr lang="en-US" dirty="0"/>
              <a:t> </a:t>
            </a:r>
            <a:r>
              <a:rPr lang="en-US" dirty="0" err="1"/>
              <a:t>Ginjupalli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477" y="1203648"/>
            <a:ext cx="2819189" cy="2185625"/>
          </a:xfrm>
          <a:prstGeom prst="rect">
            <a:avLst/>
          </a:prstGeom>
          <a:effectLst>
            <a:outerShdw blurRad="50800" dist="50800" dir="5400000" algn="ctr" rotWithShape="0">
              <a:schemeClr val="accent1">
                <a:lumMod val="75000"/>
              </a:schemeClr>
            </a:outerShdw>
            <a:reflection blurRad="6350" stA="50000" endA="300" endPos="90000" dir="5400000" sy="-100000" algn="bl" rotWithShape="0"/>
            <a:softEdge rad="3175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85" y="4450702"/>
            <a:ext cx="1905420" cy="1395460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effectLst/>
              </a:rPr>
              <a:t>team Responsibilities: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Schedules housekeeping </a:t>
            </a:r>
            <a:r>
              <a:rPr lang="en-US" dirty="0"/>
              <a:t>duties</a:t>
            </a:r>
          </a:p>
          <a:p>
            <a:r>
              <a:rPr lang="en-US" dirty="0" smtClean="0"/>
              <a:t>Determines and schedules </a:t>
            </a:r>
            <a:r>
              <a:rPr lang="en-US" dirty="0"/>
              <a:t>any repairs, waste reduction improvements and safety inspections.</a:t>
            </a:r>
          </a:p>
          <a:p>
            <a:r>
              <a:rPr lang="en-US" dirty="0" smtClean="0"/>
              <a:t>Performs </a:t>
            </a:r>
            <a:r>
              <a:rPr lang="en-US" dirty="0"/>
              <a:t>minor l</a:t>
            </a:r>
            <a:r>
              <a:rPr lang="en-US" dirty="0" smtClean="0"/>
              <a:t>andscaping, </a:t>
            </a:r>
            <a:r>
              <a:rPr lang="en-US" dirty="0"/>
              <a:t>plumbing, electrical and building maintenance work.</a:t>
            </a:r>
          </a:p>
          <a:p>
            <a:r>
              <a:rPr lang="en-US" dirty="0" smtClean="0"/>
              <a:t>Advise </a:t>
            </a:r>
            <a:r>
              <a:rPr lang="en-US" dirty="0"/>
              <a:t>SVTC management for cleaning supplies</a:t>
            </a:r>
          </a:p>
          <a:p>
            <a:r>
              <a:rPr lang="en-US" dirty="0" smtClean="0"/>
              <a:t>Troubleshoot </a:t>
            </a:r>
            <a:r>
              <a:rPr lang="en-US" dirty="0"/>
              <a:t>and repair any mechanical, electrical and plumping failure.</a:t>
            </a: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91065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Regular - Building </a:t>
            </a:r>
            <a:r>
              <a:rPr lang="en-US" dirty="0"/>
              <a:t>Maintenance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210962"/>
            <a:ext cx="9601200" cy="4114800"/>
          </a:xfrm>
        </p:spPr>
        <p:txBody>
          <a:bodyPr/>
          <a:lstStyle/>
          <a:p>
            <a:r>
              <a:rPr lang="en-US" dirty="0" smtClean="0"/>
              <a:t>Recertify </a:t>
            </a:r>
            <a:r>
              <a:rPr lang="en-US" dirty="0"/>
              <a:t>building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	1. Annual - Fire extinguisher inspection -</a:t>
            </a:r>
            <a:r>
              <a:rPr lang="en-US" dirty="0" smtClean="0"/>
              <a:t>Recertified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	2. Annual - Elevator </a:t>
            </a:r>
            <a:r>
              <a:rPr lang="en-US" dirty="0" smtClean="0"/>
              <a:t>- Recertified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	3. Annual - F</a:t>
            </a:r>
            <a:r>
              <a:rPr lang="en-US" dirty="0" smtClean="0"/>
              <a:t>ire </a:t>
            </a:r>
            <a:r>
              <a:rPr lang="en-US" dirty="0"/>
              <a:t>sprinkler systems - </a:t>
            </a:r>
            <a:r>
              <a:rPr lang="en-US" dirty="0" smtClean="0"/>
              <a:t>Recertified</a:t>
            </a:r>
          </a:p>
          <a:p>
            <a:r>
              <a:rPr lang="en-US" dirty="0" smtClean="0"/>
              <a:t> Reset building temperature </a:t>
            </a:r>
          </a:p>
          <a:p>
            <a:r>
              <a:rPr lang="en-US" dirty="0" smtClean="0"/>
              <a:t>Schedule and monitor water </a:t>
            </a:r>
            <a:r>
              <a:rPr lang="en-US" dirty="0"/>
              <a:t>q</a:t>
            </a:r>
            <a:r>
              <a:rPr lang="en-US" dirty="0" smtClean="0"/>
              <a:t>uality </a:t>
            </a:r>
            <a:r>
              <a:rPr lang="en-US" dirty="0"/>
              <a:t>i</a:t>
            </a:r>
            <a:r>
              <a:rPr lang="en-US" dirty="0" smtClean="0"/>
              <a:t>nspection</a:t>
            </a:r>
          </a:p>
          <a:p>
            <a:r>
              <a:rPr lang="en-US" dirty="0"/>
              <a:t>Annual - </a:t>
            </a:r>
            <a:r>
              <a:rPr lang="en-US" dirty="0" smtClean="0"/>
              <a:t>County Fire Department - Fire </a:t>
            </a:r>
            <a:r>
              <a:rPr lang="en-US" dirty="0"/>
              <a:t>inspection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8400" y="561652"/>
            <a:ext cx="1676400" cy="19318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630" y="4264651"/>
            <a:ext cx="1853753" cy="193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13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948" y="428670"/>
            <a:ext cx="9601200" cy="558114"/>
          </a:xfrm>
        </p:spPr>
        <p:txBody>
          <a:bodyPr>
            <a:normAutofit fontScale="90000"/>
          </a:bodyPr>
          <a:lstStyle/>
          <a:p>
            <a:r>
              <a:rPr lang="en-US" dirty="0"/>
              <a:t>Major upgrade 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342194" y="1383956"/>
            <a:ext cx="9601200" cy="41148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 More Signs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Installed Baby Changing </a:t>
            </a:r>
            <a:r>
              <a:rPr lang="en-US" dirty="0" smtClean="0"/>
              <a:t>Table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Landscape - Spring Tulips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Replaced  Temple (2)Entrance Board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New Window Curtains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Replaced existing Curtains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Installed new TV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877" y="154098"/>
            <a:ext cx="2637749" cy="1665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93" y="4766302"/>
            <a:ext cx="1651518" cy="146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637" y="570470"/>
            <a:ext cx="9601200" cy="624016"/>
          </a:xfrm>
        </p:spPr>
        <p:txBody>
          <a:bodyPr>
            <a:normAutofit fontScale="90000"/>
          </a:bodyPr>
          <a:lstStyle/>
          <a:p>
            <a:r>
              <a:rPr lang="en-US" dirty="0"/>
              <a:t>Major </a:t>
            </a:r>
            <a:r>
              <a:rPr lang="en-US" dirty="0" smtClean="0"/>
              <a:t>Issue: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929713" y="1285103"/>
            <a:ext cx="9601200" cy="41148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Kitchen Water leak/Broken Disposal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Broken Security Camera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 </a:t>
            </a:r>
            <a:r>
              <a:rPr lang="en-US" dirty="0" err="1"/>
              <a:t>Yaga</a:t>
            </a:r>
            <a:r>
              <a:rPr lang="en-US" dirty="0"/>
              <a:t> </a:t>
            </a:r>
            <a:r>
              <a:rPr lang="en-US" dirty="0" err="1"/>
              <a:t>sala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Yagam</a:t>
            </a:r>
            <a:r>
              <a:rPr lang="en-US" dirty="0" smtClean="0"/>
              <a:t>) Smoke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Parking(lot) Issue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Storage Issue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Parking Lot Electric(Light) Panel Issue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Bathroom </a:t>
            </a:r>
            <a:r>
              <a:rPr lang="en-US" dirty="0"/>
              <a:t>– </a:t>
            </a:r>
            <a:r>
              <a:rPr lang="en-US" dirty="0" smtClean="0"/>
              <a:t>Sink faucets Issue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Broken </a:t>
            </a:r>
            <a:r>
              <a:rPr lang="en-US" dirty="0" smtClean="0"/>
              <a:t>dishwasher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 smtClean="0"/>
              <a:t> Refrigerator-</a:t>
            </a:r>
            <a:r>
              <a:rPr lang="en-US" dirty="0"/>
              <a:t> Freezer </a:t>
            </a:r>
            <a:r>
              <a:rPr lang="en-US" dirty="0" smtClean="0"/>
              <a:t>Issue</a:t>
            </a:r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  <a:p>
            <a:pPr>
              <a:buFont typeface="Wingdings" panose="05000000000000000000" pitchFamily="2" charset="2"/>
              <a:buChar char="v"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8894" y="1194486"/>
            <a:ext cx="2143125" cy="2143125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</p:spTree>
    <p:extLst>
      <p:ext uri="{BB962C8B-B14F-4D97-AF65-F5344CB8AC3E}">
        <p14:creationId xmlns:p14="http://schemas.microsoft.com/office/powerpoint/2010/main" val="19501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313" y="120739"/>
            <a:ext cx="9601200" cy="726583"/>
          </a:xfrm>
        </p:spPr>
        <p:txBody>
          <a:bodyPr/>
          <a:lstStyle/>
          <a:p>
            <a:r>
              <a:rPr lang="en-US" dirty="0" smtClean="0"/>
              <a:t>Major Contribution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192313" y="1107583"/>
            <a:ext cx="9601200" cy="5125792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Build </a:t>
            </a:r>
            <a:r>
              <a:rPr lang="en-US" dirty="0" err="1"/>
              <a:t>Yaga</a:t>
            </a:r>
            <a:r>
              <a:rPr lang="en-US" dirty="0"/>
              <a:t> </a:t>
            </a:r>
            <a:r>
              <a:rPr lang="en-US" dirty="0" err="1"/>
              <a:t>sala</a:t>
            </a:r>
            <a:r>
              <a:rPr lang="en-US" dirty="0"/>
              <a:t>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     </a:t>
            </a:r>
            <a:r>
              <a:rPr lang="en-US" dirty="0" smtClean="0"/>
              <a:t> </a:t>
            </a:r>
            <a:r>
              <a:rPr lang="en-US" dirty="0" err="1" smtClean="0"/>
              <a:t>Brahmotsavam</a:t>
            </a:r>
            <a:r>
              <a:rPr lang="en-US" dirty="0" smtClean="0"/>
              <a:t> </a:t>
            </a:r>
            <a:endParaRPr lang="en-US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/>
              <a:t>	</a:t>
            </a:r>
            <a:r>
              <a:rPr lang="en-US" dirty="0" err="1" smtClean="0"/>
              <a:t>Pavithrotsavam</a:t>
            </a:r>
            <a:r>
              <a:rPr lang="en-US" dirty="0" smtClean="0"/>
              <a:t> </a:t>
            </a:r>
          </a:p>
          <a:p>
            <a:r>
              <a:rPr lang="en-US" dirty="0" smtClean="0"/>
              <a:t>Main floor – Cleaning Work</a:t>
            </a:r>
          </a:p>
          <a:p>
            <a:r>
              <a:rPr lang="en-US" dirty="0"/>
              <a:t>Landscape work - Keep Clean</a:t>
            </a:r>
          </a:p>
          <a:p>
            <a:r>
              <a:rPr lang="en-US" dirty="0" smtClean="0"/>
              <a:t>Donated Lawn Mover – Lawn Moving/Landscaping Work </a:t>
            </a:r>
          </a:p>
          <a:p>
            <a:r>
              <a:rPr lang="en-US" dirty="0" smtClean="0"/>
              <a:t>Snow Removal </a:t>
            </a:r>
          </a:p>
          <a:p>
            <a:r>
              <a:rPr lang="en-US" dirty="0" smtClean="0"/>
              <a:t>Work </a:t>
            </a:r>
            <a:r>
              <a:rPr lang="en-US" dirty="0"/>
              <a:t>with </a:t>
            </a:r>
            <a:r>
              <a:rPr lang="en-US" dirty="0" smtClean="0"/>
              <a:t>all the committee and facilitate necessary maintenance/repair </a:t>
            </a:r>
            <a:r>
              <a:rPr lang="en-US" dirty="0"/>
              <a:t>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836" y="381000"/>
            <a:ext cx="1603528" cy="16437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901" y="1107583"/>
            <a:ext cx="2112023" cy="1435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1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654698"/>
          </a:xfrm>
        </p:spPr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Under development :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643548" y="1129004"/>
            <a:ext cx="9122424" cy="41148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Green House </a:t>
            </a:r>
            <a:r>
              <a:rPr lang="en-US" dirty="0" smtClean="0"/>
              <a:t>Project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000" dirty="0" smtClean="0"/>
              <a:t>Fund raised ( Over $ 6k) </a:t>
            </a:r>
          </a:p>
          <a:p>
            <a:r>
              <a:rPr lang="en-US" dirty="0" smtClean="0"/>
              <a:t> Storage Shed </a:t>
            </a:r>
          </a:p>
          <a:p>
            <a:pPr lvl="2">
              <a:buFont typeface="Wingdings" panose="05000000000000000000" pitchFamily="2" charset="2"/>
              <a:buChar char="ü"/>
            </a:pPr>
            <a:r>
              <a:rPr lang="en-US" sz="2000" dirty="0" smtClean="0"/>
              <a:t>Fund </a:t>
            </a:r>
            <a:r>
              <a:rPr lang="en-US" sz="2000" dirty="0"/>
              <a:t>raised ( Over $ </a:t>
            </a:r>
            <a:r>
              <a:rPr lang="en-US" sz="2000" dirty="0" smtClean="0"/>
              <a:t>3k)</a:t>
            </a:r>
            <a:endParaRPr lang="en-US" sz="2000" dirty="0"/>
          </a:p>
          <a:p>
            <a:r>
              <a:rPr lang="en-US" dirty="0" smtClean="0"/>
              <a:t>Permanent </a:t>
            </a:r>
            <a:r>
              <a:rPr lang="en-US" dirty="0"/>
              <a:t>‘Mother’s </a:t>
            </a:r>
            <a:r>
              <a:rPr lang="en-US" dirty="0" smtClean="0"/>
              <a:t>place’/ Changing Room</a:t>
            </a:r>
          </a:p>
          <a:p>
            <a:r>
              <a:rPr lang="en-US" dirty="0" smtClean="0"/>
              <a:t>Automatic Gate Opener</a:t>
            </a:r>
          </a:p>
          <a:p>
            <a:r>
              <a:rPr lang="en-US" dirty="0" smtClean="0"/>
              <a:t>More Signs </a:t>
            </a:r>
          </a:p>
          <a:p>
            <a:r>
              <a:rPr lang="en-US" dirty="0" smtClean="0"/>
              <a:t>New Notice Board    </a:t>
            </a:r>
          </a:p>
          <a:p>
            <a:r>
              <a:rPr lang="en-US" dirty="0" smtClean="0"/>
              <a:t>Expand Parking Lot – Need Funding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144" y="171450"/>
            <a:ext cx="1695450" cy="2705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48" y="4651310"/>
            <a:ext cx="1524000" cy="1503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011" y="4541796"/>
            <a:ext cx="2577921" cy="159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39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503" y="212755"/>
            <a:ext cx="9601200" cy="5169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Achievement  - Page 1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128350" y="772498"/>
            <a:ext cx="9601200" cy="4176658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Maintain </a:t>
            </a:r>
            <a:r>
              <a:rPr lang="en-US" dirty="0"/>
              <a:t>Cleanliness inside the </a:t>
            </a:r>
            <a:r>
              <a:rPr lang="en-US" dirty="0" smtClean="0"/>
              <a:t>building</a:t>
            </a:r>
          </a:p>
          <a:p>
            <a:r>
              <a:rPr lang="en-US" dirty="0" smtClean="0"/>
              <a:t>Maintain all </a:t>
            </a:r>
            <a:r>
              <a:rPr lang="en-US" dirty="0" err="1" smtClean="0"/>
              <a:t>vahanas</a:t>
            </a:r>
            <a:endParaRPr lang="en-US" dirty="0" smtClean="0"/>
          </a:p>
          <a:p>
            <a:r>
              <a:rPr lang="en-US" dirty="0"/>
              <a:t>Inspect/Maintain Vimana </a:t>
            </a:r>
            <a:r>
              <a:rPr lang="en-US" dirty="0" err="1"/>
              <a:t>Gopuram</a:t>
            </a:r>
            <a:r>
              <a:rPr lang="en-US" dirty="0"/>
              <a:t> / Temple Roof</a:t>
            </a:r>
            <a:endParaRPr lang="en-US" dirty="0" smtClean="0"/>
          </a:p>
          <a:p>
            <a:r>
              <a:rPr lang="en-US" dirty="0" smtClean="0"/>
              <a:t>Upgrade Security Camera (Fund </a:t>
            </a:r>
            <a:r>
              <a:rPr lang="en-US" dirty="0"/>
              <a:t>raised </a:t>
            </a:r>
            <a:r>
              <a:rPr lang="en-US" dirty="0" smtClean="0"/>
              <a:t>$ 5k</a:t>
            </a:r>
            <a:r>
              <a:rPr lang="en-US" dirty="0"/>
              <a:t>) </a:t>
            </a:r>
            <a:endParaRPr lang="en-US" dirty="0" smtClean="0"/>
          </a:p>
          <a:p>
            <a:r>
              <a:rPr lang="en-US" dirty="0"/>
              <a:t>Cleaned Ground level </a:t>
            </a:r>
            <a:r>
              <a:rPr lang="en-US" dirty="0" smtClean="0"/>
              <a:t>(Saved $1750.00)</a:t>
            </a:r>
          </a:p>
          <a:p>
            <a:r>
              <a:rPr lang="en-US" dirty="0" smtClean="0"/>
              <a:t>Lawn </a:t>
            </a:r>
            <a:r>
              <a:rPr lang="en-US" dirty="0"/>
              <a:t>Moving Work </a:t>
            </a:r>
            <a:r>
              <a:rPr lang="en-US" dirty="0" smtClean="0"/>
              <a:t>(Saved Each Time $350)</a:t>
            </a:r>
            <a:endParaRPr lang="en-US" dirty="0"/>
          </a:p>
          <a:p>
            <a:r>
              <a:rPr lang="en-US" dirty="0" smtClean="0"/>
              <a:t>Repaired electric</a:t>
            </a:r>
            <a:r>
              <a:rPr lang="en-US" dirty="0"/>
              <a:t>, plumbing </a:t>
            </a:r>
            <a:r>
              <a:rPr lang="en-US" dirty="0" smtClean="0"/>
              <a:t>work</a:t>
            </a:r>
          </a:p>
          <a:p>
            <a:r>
              <a:rPr lang="en-US" dirty="0" smtClean="0"/>
              <a:t>Repaired </a:t>
            </a:r>
            <a:r>
              <a:rPr lang="en-US" dirty="0"/>
              <a:t>Kitchen Gas Stove burner p</a:t>
            </a:r>
            <a:r>
              <a:rPr lang="en-US" dirty="0" smtClean="0"/>
              <a:t>roblem </a:t>
            </a:r>
          </a:p>
          <a:p>
            <a:r>
              <a:rPr lang="en-US" dirty="0"/>
              <a:t>Fixed </a:t>
            </a:r>
            <a:r>
              <a:rPr lang="en-US" dirty="0" smtClean="0"/>
              <a:t> </a:t>
            </a:r>
            <a:r>
              <a:rPr lang="en-US" dirty="0"/>
              <a:t>Street Light </a:t>
            </a:r>
            <a:endParaRPr lang="en-US" dirty="0" smtClean="0"/>
          </a:p>
          <a:p>
            <a:r>
              <a:rPr lang="en-US" dirty="0" smtClean="0"/>
              <a:t>Regular </a:t>
            </a:r>
            <a:r>
              <a:rPr lang="en-US" dirty="0"/>
              <a:t>check up on Refrigerator Cleanness </a:t>
            </a:r>
            <a:endParaRPr lang="en-US" dirty="0" smtClean="0"/>
          </a:p>
          <a:p>
            <a:r>
              <a:rPr lang="en-US" dirty="0" smtClean="0"/>
              <a:t>Ordered Cleaning supplies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885" y="169936"/>
            <a:ext cx="2193665" cy="17149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" y="4488025"/>
            <a:ext cx="1760379" cy="18323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417" y="5673012"/>
            <a:ext cx="1921718" cy="51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55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1692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Achievement  - Page 2</a:t>
            </a:r>
            <a:endParaRPr lang="en-US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1353065" y="1136821"/>
            <a:ext cx="9601200" cy="4114800"/>
          </a:xfrm>
          <a:prstGeom prst="rect">
            <a:avLst/>
          </a:prstGeom>
        </p:spPr>
        <p:txBody>
          <a:bodyPr/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Schedules Recycling</a:t>
            </a:r>
          </a:p>
          <a:p>
            <a:r>
              <a:rPr lang="en-US" dirty="0" smtClean="0"/>
              <a:t>Road </a:t>
            </a:r>
            <a:r>
              <a:rPr lang="en-US" dirty="0"/>
              <a:t>Cleaning - Ridge Road / Plum Creek Pkwy</a:t>
            </a:r>
            <a:endParaRPr lang="en-US" sz="2400" dirty="0"/>
          </a:p>
          <a:p>
            <a:r>
              <a:rPr lang="en-US" dirty="0" smtClean="0"/>
              <a:t>Organized Storage Shed – Build Loft</a:t>
            </a:r>
          </a:p>
          <a:p>
            <a:r>
              <a:rPr lang="en-US" dirty="0"/>
              <a:t>Installed Bathroom hand </a:t>
            </a:r>
            <a:r>
              <a:rPr lang="en-US" dirty="0" smtClean="0"/>
              <a:t>holds (Sponsored)</a:t>
            </a:r>
            <a:endParaRPr lang="en-US" dirty="0"/>
          </a:p>
          <a:p>
            <a:r>
              <a:rPr lang="en-US" dirty="0" smtClean="0"/>
              <a:t>Maintain Key </a:t>
            </a:r>
            <a:r>
              <a:rPr lang="en-US" dirty="0"/>
              <a:t>Log List </a:t>
            </a:r>
            <a:endParaRPr lang="en-US" dirty="0" smtClean="0"/>
          </a:p>
          <a:p>
            <a:r>
              <a:rPr lang="en-US" dirty="0" smtClean="0"/>
              <a:t>Tree Maintenance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9417" y="5673012"/>
            <a:ext cx="1921718" cy="5145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035" y="381000"/>
            <a:ext cx="1603528" cy="164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45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291350"/>
            <a:ext cx="7086600" cy="69925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Balance Sheet as of Dec. 2013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70053" y="5749468"/>
            <a:ext cx="311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CPA prepared Balance Sheet.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699" y="1556502"/>
            <a:ext cx="3366026" cy="4189217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671457" y="4560570"/>
            <a:ext cx="986246" cy="189412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ooter Placeholder 21"/>
          <p:cNvSpPr>
            <a:spLocks noGrp="1"/>
          </p:cNvSpPr>
          <p:nvPr>
            <p:ph type="ftr" sz="quarter" idx="4294967295"/>
          </p:nvPr>
        </p:nvSpPr>
        <p:spPr>
          <a:xfrm>
            <a:off x="3752850" y="6203156"/>
            <a:ext cx="4857750" cy="273844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en-US" dirty="0" smtClean="0"/>
              <a:t>Sri </a:t>
            </a:r>
            <a:r>
              <a:rPr lang="en-US" dirty="0" err="1" smtClean="0"/>
              <a:t>Venkateswara</a:t>
            </a:r>
            <a:r>
              <a:rPr lang="en-US" dirty="0" smtClean="0"/>
              <a:t> </a:t>
            </a:r>
            <a:r>
              <a:rPr lang="en-US" dirty="0" err="1" smtClean="0"/>
              <a:t>Swamy</a:t>
            </a:r>
            <a:r>
              <a:rPr lang="en-US" dirty="0" smtClean="0"/>
              <a:t> Temple of Colorado. Temple Confidential. Please do not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83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9" name="Picture 8"/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1" name="Picture 10"/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13" name="Rectangle 12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6432130" cy="451510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253" y="1410208"/>
            <a:ext cx="5780943" cy="3858780"/>
          </a:xfrm>
          <a:prstGeom prst="rect">
            <a:avLst/>
          </a:prstGeom>
        </p:spPr>
      </p:pic>
      <p:cxnSp>
        <p:nvCxnSpPr>
          <p:cNvPr id="14" name="Straight Connector 13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9431" y="3509772"/>
            <a:ext cx="3074977" cy="1235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6691" y="1029043"/>
            <a:ext cx="3079006" cy="2345264"/>
          </a:xfrm>
        </p:spPr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SRI VENKATESWARA TEMPLE OF COLORADO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99431" y="3657596"/>
            <a:ext cx="3092865" cy="1933463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2016</a:t>
            </a:r>
          </a:p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ANNAPURNA</a:t>
            </a:r>
          </a:p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COMMITTEE</a:t>
            </a:r>
          </a:p>
          <a:p>
            <a:r>
              <a:rPr lang="en-US" sz="24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30412521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2016 MAJOR EVENTS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4377611" cy="3318936"/>
          </a:xfrm>
        </p:spPr>
        <p:txBody>
          <a:bodyPr>
            <a:normAutofit/>
          </a:bodyPr>
          <a:lstStyle/>
          <a:p>
            <a:pPr algn="just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NEW YEAR’S DAY		</a:t>
            </a:r>
          </a:p>
          <a:p>
            <a:pPr algn="just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UGADI</a:t>
            </a:r>
          </a:p>
          <a:p>
            <a:pPr algn="just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SRI RAMA NAVAMI</a:t>
            </a:r>
          </a:p>
          <a:p>
            <a:pPr algn="just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CHANDI HOMAM</a:t>
            </a:r>
          </a:p>
          <a:p>
            <a:pPr algn="just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BRAHMOTSAVAM</a:t>
            </a:r>
          </a:p>
          <a:p>
            <a:pPr algn="just"/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95402" y="2556932"/>
            <a:ext cx="4377611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87752" y="2556932"/>
            <a:ext cx="470884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PAVITHROTHSAVAM</a:t>
            </a:r>
          </a:p>
          <a:p>
            <a:pPr algn="just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ANNAKOODA UTSAVAM</a:t>
            </a:r>
          </a:p>
          <a:p>
            <a:pPr algn="just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VINAYAKA CHATURTHI</a:t>
            </a:r>
          </a:p>
          <a:p>
            <a:pPr algn="just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NAVARATHRI</a:t>
            </a:r>
          </a:p>
          <a:p>
            <a:pPr algn="just"/>
            <a:r>
              <a:rPr lang="en-US" sz="28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DEEPAVALI</a:t>
            </a:r>
          </a:p>
          <a:p>
            <a:pPr marL="0" indent="0" algn="just">
              <a:buNone/>
            </a:pP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6166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355357"/>
            <a:ext cx="9601196" cy="883989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2016 EVENT HIGHLIGHTS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722570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</a:pPr>
            <a:r>
              <a:rPr lang="en-US" sz="8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500+ devotees were fed a traditional kalyanam meal on Sri Rama Navami. Special thanks to Chef Prabhakar garu for his help.</a:t>
            </a:r>
          </a:p>
          <a:p>
            <a:pPr>
              <a:lnSpc>
                <a:spcPct val="170000"/>
              </a:lnSpc>
            </a:pPr>
            <a:r>
              <a:rPr lang="en-US" sz="8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Annadhaanam is being continued during every Kalyanotsavam, Brahmotsavam and Pavithrotsavam as per temple policy.</a:t>
            </a:r>
          </a:p>
          <a:p>
            <a:pPr>
              <a:lnSpc>
                <a:spcPct val="170000"/>
              </a:lnSpc>
            </a:pPr>
            <a:r>
              <a:rPr lang="en-US" sz="8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Annakooda utsavam was initiated this year by Sri Rajagopala Bhattar and all devotees were fed 7 varieties of prasadham.</a:t>
            </a:r>
          </a:p>
          <a:p>
            <a:pPr>
              <a:lnSpc>
                <a:spcPct val="170000"/>
              </a:lnSpc>
            </a:pPr>
            <a:r>
              <a:rPr lang="en-US" sz="8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Deepavali brought in a large crowd and funds as well.</a:t>
            </a:r>
          </a:p>
          <a:p>
            <a:endParaRPr lang="en-US" sz="74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178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2016 REVENUE AND EXPENSES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9598150" cy="3310128"/>
          </a:xfrm>
        </p:spPr>
        <p:txBody>
          <a:bodyPr>
            <a:norm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Revenue from laddu sales and kitchen are approximately 40,000 +</a:t>
            </a:r>
          </a:p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Expenses for the kitchen are under 4000 for the entire year</a:t>
            </a:r>
          </a:p>
          <a:p>
            <a:endParaRPr lang="en-US" sz="3200" b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5890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699797"/>
            <a:ext cx="9601196" cy="541176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2016 	COMMITTEE MEMBERS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2" y="1459308"/>
            <a:ext cx="9601196" cy="714724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8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Special thanks to priest Sri Karanam Krishna Mohan swamy and the volunteers for their help extended to the Annapurna Committee.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90261" y="2560320"/>
            <a:ext cx="4170784" cy="3310128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6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Smt. Vasanthi Budumgunta</a:t>
            </a:r>
          </a:p>
          <a:p>
            <a:pPr marL="0" indent="0">
              <a:buNone/>
            </a:pPr>
            <a:r>
              <a:rPr lang="en-US" sz="6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Smt. Sujatha Devamadhavan</a:t>
            </a:r>
          </a:p>
          <a:p>
            <a:pPr marL="0" indent="0">
              <a:buNone/>
            </a:pPr>
            <a:r>
              <a:rPr lang="en-US" sz="6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Smt. Parvathi Donthula</a:t>
            </a:r>
          </a:p>
          <a:p>
            <a:pPr marL="0" indent="0">
              <a:buNone/>
            </a:pPr>
            <a:r>
              <a:rPr lang="en-US" sz="6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Smt. Munni Kalagara</a:t>
            </a:r>
          </a:p>
          <a:p>
            <a:pPr marL="0" indent="0">
              <a:buNone/>
            </a:pPr>
            <a:r>
              <a:rPr lang="en-US" sz="6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Smt. Sandhya Karamsetty</a:t>
            </a:r>
          </a:p>
          <a:p>
            <a:pPr marL="0" indent="0">
              <a:buNone/>
            </a:pPr>
            <a:r>
              <a:rPr lang="en-US" sz="6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Smt. Madhavi Katamaneni</a:t>
            </a:r>
          </a:p>
          <a:p>
            <a:pPr marL="0" indent="0">
              <a:buNone/>
            </a:pPr>
            <a:r>
              <a:rPr lang="en-US" sz="6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Smt. Lakshmi Koneru</a:t>
            </a:r>
          </a:p>
          <a:p>
            <a:pPr marL="0" indent="0">
              <a:buNone/>
            </a:pPr>
            <a:r>
              <a:rPr lang="en-US" sz="6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Smt. Manorama Kuna</a:t>
            </a:r>
          </a:p>
          <a:p>
            <a:pPr marL="0" indent="0">
              <a:buNone/>
            </a:pPr>
            <a:r>
              <a:rPr lang="en-US" sz="6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Smt. Pallavi Kutty</a:t>
            </a:r>
          </a:p>
          <a:p>
            <a:pPr marL="0" indent="0">
              <a:buNone/>
            </a:pPr>
            <a:r>
              <a:rPr lang="en-US" sz="64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Smt. Nishanti Lakshmipathy</a:t>
            </a:r>
          </a:p>
          <a:p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7038391" y="2560319"/>
            <a:ext cx="3209731" cy="331012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Content Placeholder 3"/>
          <p:cNvSpPr txBox="1">
            <a:spLocks/>
          </p:cNvSpPr>
          <p:nvPr/>
        </p:nvSpPr>
        <p:spPr>
          <a:xfrm>
            <a:off x="6270171" y="2560319"/>
            <a:ext cx="4394719" cy="331012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62500" lnSpcReduction="20000"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Smt. Sailaja Malisetty</a:t>
            </a:r>
          </a:p>
          <a:p>
            <a:pPr marL="0" indent="0">
              <a:buNone/>
            </a:pPr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Smt. Sushma Mamindlapalli</a:t>
            </a:r>
          </a:p>
          <a:p>
            <a:pPr marL="0" indent="0">
              <a:buNone/>
            </a:pPr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Smt. Madhuri Mohan</a:t>
            </a:r>
          </a:p>
          <a:p>
            <a:pPr marL="0" indent="0">
              <a:buNone/>
            </a:pPr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Sri.   Naveen Murthy</a:t>
            </a:r>
          </a:p>
          <a:p>
            <a:pPr marL="0" indent="0">
              <a:buNone/>
            </a:pPr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Smt. Suneatha Mushini</a:t>
            </a:r>
          </a:p>
          <a:p>
            <a:pPr marL="0" indent="0">
              <a:buNone/>
            </a:pPr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Smt. Soumya Nandireddy</a:t>
            </a:r>
          </a:p>
          <a:p>
            <a:pPr marL="0" indent="0">
              <a:buNone/>
            </a:pPr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Smt. Madhavi Panati</a:t>
            </a:r>
          </a:p>
          <a:p>
            <a:pPr marL="0" indent="0">
              <a:buNone/>
            </a:pPr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Sri. 	 Karthikeyan Santhanam</a:t>
            </a:r>
          </a:p>
          <a:p>
            <a:pPr marL="0" indent="0">
              <a:buNone/>
            </a:pPr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Smt. Smitha Thurimella</a:t>
            </a:r>
          </a:p>
          <a:p>
            <a:pPr marL="0" indent="0">
              <a:buNone/>
            </a:pPr>
            <a:r>
              <a:rPr lang="en-US" sz="26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Smt. Usha Velagapudi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216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GOALS AND ACHIEVEMENTS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ACHIEVEMENTS:</a:t>
            </a:r>
          </a:p>
          <a:p>
            <a:r>
              <a:rPr lang="en-US" sz="2000" dirty="0"/>
              <a:t>Reorganization of Pantry.</a:t>
            </a:r>
          </a:p>
          <a:p>
            <a:r>
              <a:rPr lang="en-US" sz="2000" dirty="0"/>
              <a:t>Increased number of Volunteers.</a:t>
            </a:r>
          </a:p>
          <a:p>
            <a:r>
              <a:rPr lang="en-US" sz="2000" dirty="0"/>
              <a:t>More diversified food.</a:t>
            </a:r>
          </a:p>
          <a:p>
            <a:r>
              <a:rPr lang="en-US" sz="2000" dirty="0"/>
              <a:t>Extra charge for to go boxes.</a:t>
            </a:r>
          </a:p>
          <a:p>
            <a:r>
              <a:rPr lang="en-US" sz="2000" dirty="0"/>
              <a:t>Whats App group created for effective communication between volunteers.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GOALS:</a:t>
            </a:r>
          </a:p>
          <a:p>
            <a:r>
              <a:rPr lang="en-US" sz="2000" dirty="0"/>
              <a:t>Maintain cleanliness in pantry and kitchen.</a:t>
            </a:r>
          </a:p>
          <a:p>
            <a:r>
              <a:rPr lang="en-US" sz="2000" dirty="0"/>
              <a:t>Increase participation from all the committee members.</a:t>
            </a:r>
          </a:p>
          <a:p>
            <a:r>
              <a:rPr lang="en-US" sz="2000" dirty="0"/>
              <a:t>Keep track of income generated by Annapurna committee.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5521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6" name="Picture 4" descr="http://upload.wikimedia.org/wikipedia/commons/d/d0/Color-yel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-304800"/>
            <a:ext cx="9550400" cy="71628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rgbClr val="7030A0"/>
                </a:solidFill>
              </a:rPr>
              <a:t>Education &amp; Cultural Committee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19400" y="3200400"/>
            <a:ext cx="6400800" cy="3200400"/>
          </a:xfrm>
        </p:spPr>
        <p:txBody>
          <a:bodyPr>
            <a:normAutofit fontScale="85000" lnSpcReduction="20000"/>
          </a:bodyPr>
          <a:lstStyle/>
          <a:p>
            <a:r>
              <a:rPr lang="en-US" b="1" u="sng" dirty="0" smtClean="0">
                <a:solidFill>
                  <a:srgbClr val="00B050"/>
                </a:solidFill>
              </a:rPr>
              <a:t>Team</a:t>
            </a:r>
            <a:endParaRPr lang="en-US" u="sng" dirty="0">
              <a:solidFill>
                <a:srgbClr val="00B05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Nandu Sankaran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Aruna Madala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Madhavi </a:t>
            </a:r>
            <a:r>
              <a:rPr lang="en-US" dirty="0" smtClean="0">
                <a:solidFill>
                  <a:srgbClr val="C00000"/>
                </a:solidFill>
              </a:rPr>
              <a:t>Panati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Madhavi Katamaneni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Rajeshwari </a:t>
            </a:r>
            <a:r>
              <a:rPr lang="en-US" dirty="0">
                <a:solidFill>
                  <a:srgbClr val="C00000"/>
                </a:solidFill>
              </a:rPr>
              <a:t>Mahalingam 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Gowri Nandakumar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Geetha </a:t>
            </a:r>
            <a:r>
              <a:rPr lang="en-US" dirty="0">
                <a:solidFill>
                  <a:srgbClr val="C00000"/>
                </a:solidFill>
              </a:rPr>
              <a:t>Saiganesh </a:t>
            </a:r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Meena Venkateshwaran</a:t>
            </a:r>
          </a:p>
          <a:p>
            <a:endParaRPr lang="en-US" dirty="0"/>
          </a:p>
        </p:txBody>
      </p:sp>
      <p:pic>
        <p:nvPicPr>
          <p:cNvPr id="4" name="Picture 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1" y="533401"/>
            <a:ext cx="720725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upload.wikimedia.org/wikipedia/commons/d/d0/Color-yel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-1219200"/>
            <a:ext cx="9855200" cy="8077200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09800" y="1295402"/>
            <a:ext cx="7772400" cy="1295399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rgbClr val="7030A0"/>
                </a:solidFill>
              </a:rPr>
              <a:t>SVTC SCHOOL OF FINE ARTS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895600" y="2514600"/>
            <a:ext cx="6400800" cy="3581400"/>
          </a:xfrm>
        </p:spPr>
        <p:txBody>
          <a:bodyPr>
            <a:normAutofit/>
          </a:bodyPr>
          <a:lstStyle/>
          <a:p>
            <a:endParaRPr lang="en-US" dirty="0" smtClean="0">
              <a:solidFill>
                <a:srgbClr val="C00000"/>
              </a:solidFill>
            </a:endParaRPr>
          </a:p>
          <a:p>
            <a:r>
              <a:rPr lang="en-US" dirty="0" smtClean="0">
                <a:solidFill>
                  <a:srgbClr val="C00000"/>
                </a:solidFill>
              </a:rPr>
              <a:t>The SVTC School Of Fine Arts Is Committed To Promoting Hindu Arts and Culture by Organizing Various  Classes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62601" y="304801"/>
            <a:ext cx="720725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upload.wikimedia.org/wikipedia/commons/d/d0/Color-yello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-1752600"/>
            <a:ext cx="12509500" cy="9220200"/>
          </a:xfrm>
          <a:prstGeom prst="rect">
            <a:avLst/>
          </a:prstGeom>
          <a:noFill/>
        </p:spPr>
      </p:pic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2209800" y="838200"/>
            <a:ext cx="7772400" cy="9144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rgbClr val="C00000"/>
                </a:solidFill>
              </a:rPr>
              <a:t/>
            </a:r>
            <a:br>
              <a:rPr lang="en-US" b="1" u="sng" dirty="0" smtClean="0">
                <a:solidFill>
                  <a:srgbClr val="C00000"/>
                </a:solidFill>
              </a:rPr>
            </a:br>
            <a:r>
              <a:rPr lang="en-US" b="1" u="sng" dirty="0" smtClean="0">
                <a:solidFill>
                  <a:srgbClr val="7030A0"/>
                </a:solidFill>
              </a:rPr>
              <a:t>Accomplishments</a:t>
            </a:r>
            <a:r>
              <a:rPr lang="en-US" dirty="0" smtClean="0">
                <a:solidFill>
                  <a:srgbClr val="7030A0"/>
                </a:solidFill>
              </a:rPr>
              <a:t/>
            </a:r>
            <a:br>
              <a:rPr lang="en-US" dirty="0" smtClean="0">
                <a:solidFill>
                  <a:srgbClr val="7030A0"/>
                </a:solidFill>
              </a:rPr>
            </a:b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2819400" y="1752600"/>
            <a:ext cx="6400800" cy="4953000"/>
          </a:xfrm>
        </p:spPr>
        <p:txBody>
          <a:bodyPr>
            <a:normAutofit fontScale="77500" lnSpcReduction="20000"/>
          </a:bodyPr>
          <a:lstStyle/>
          <a:p>
            <a:pPr lvl="0" algn="l">
              <a:buFont typeface="Arial" pitchFamily="34" charset="0"/>
              <a:buChar char="•"/>
            </a:pPr>
            <a:r>
              <a:rPr lang="en-US" sz="1900" b="1" u="sng" dirty="0">
                <a:solidFill>
                  <a:srgbClr val="C00000"/>
                </a:solidFill>
              </a:rPr>
              <a:t>Three Kuchipudi Students  </a:t>
            </a:r>
            <a:r>
              <a:rPr lang="en-US" sz="1900" b="1" dirty="0">
                <a:solidFill>
                  <a:srgbClr val="C00000"/>
                </a:solidFill>
              </a:rPr>
              <a:t>completed Arangetram </a:t>
            </a:r>
          </a:p>
          <a:p>
            <a:pPr lvl="0" algn="l">
              <a:buFont typeface="Arial" pitchFamily="34" charset="0"/>
              <a:buChar char="•"/>
            </a:pPr>
            <a:endParaRPr lang="en-US" sz="1900" b="1" dirty="0">
              <a:solidFill>
                <a:srgbClr val="C00000"/>
              </a:solidFill>
            </a:endParaRPr>
          </a:p>
          <a:p>
            <a:pPr lvl="0" algn="l">
              <a:buFont typeface="Arial" pitchFamily="34" charset="0"/>
              <a:buChar char="•"/>
            </a:pPr>
            <a:r>
              <a:rPr lang="en-US" sz="1900" b="1" u="sng" dirty="0">
                <a:solidFill>
                  <a:srgbClr val="C00000"/>
                </a:solidFill>
              </a:rPr>
              <a:t>Two  Bharatanatyam Students </a:t>
            </a:r>
            <a:r>
              <a:rPr lang="en-US" sz="1900" b="1" dirty="0">
                <a:solidFill>
                  <a:srgbClr val="C00000"/>
                </a:solidFill>
              </a:rPr>
              <a:t>have completed the Certificate Course from the Alagappa University, India </a:t>
            </a:r>
          </a:p>
          <a:p>
            <a:pPr lvl="0" algn="l">
              <a:buFont typeface="Arial" pitchFamily="34" charset="0"/>
              <a:buChar char="•"/>
            </a:pPr>
            <a:endParaRPr lang="en-US" sz="1900" b="1" dirty="0">
              <a:solidFill>
                <a:srgbClr val="C00000"/>
              </a:solidFill>
            </a:endParaRPr>
          </a:p>
          <a:p>
            <a:pPr lvl="0" algn="l">
              <a:buFont typeface="Arial" pitchFamily="34" charset="0"/>
              <a:buChar char="•"/>
            </a:pPr>
            <a:r>
              <a:rPr lang="en-US" sz="1900" b="1" u="sng" dirty="0">
                <a:solidFill>
                  <a:srgbClr val="C00000"/>
                </a:solidFill>
              </a:rPr>
              <a:t>Two Bharatanatyam Dance Students </a:t>
            </a:r>
            <a:r>
              <a:rPr lang="en-US" sz="1900" b="1" dirty="0">
                <a:solidFill>
                  <a:srgbClr val="C00000"/>
                </a:solidFill>
              </a:rPr>
              <a:t>are planning the Arangetram next year </a:t>
            </a:r>
          </a:p>
          <a:p>
            <a:pPr lvl="0" algn="l">
              <a:buFont typeface="Arial" pitchFamily="34" charset="0"/>
              <a:buChar char="•"/>
            </a:pPr>
            <a:endParaRPr lang="en-US" sz="1900" b="1" dirty="0">
              <a:solidFill>
                <a:srgbClr val="C00000"/>
              </a:solidFill>
            </a:endParaRPr>
          </a:p>
          <a:p>
            <a:pPr lvl="0" algn="l">
              <a:buFont typeface="Arial" pitchFamily="34" charset="0"/>
              <a:buChar char="•"/>
            </a:pPr>
            <a:r>
              <a:rPr lang="en-US" sz="1900" b="1" u="sng" dirty="0">
                <a:solidFill>
                  <a:srgbClr val="C00000"/>
                </a:solidFill>
              </a:rPr>
              <a:t>One Student </a:t>
            </a:r>
            <a:r>
              <a:rPr lang="en-US" sz="1900" b="1" dirty="0">
                <a:solidFill>
                  <a:srgbClr val="C00000"/>
                </a:solidFill>
              </a:rPr>
              <a:t>completed the Tamil Language Advanced Exams from the Tamil Virtual University, India</a:t>
            </a:r>
          </a:p>
          <a:p>
            <a:pPr lvl="0" algn="l">
              <a:buFont typeface="Arial" pitchFamily="34" charset="0"/>
              <a:buChar char="•"/>
            </a:pPr>
            <a:endParaRPr lang="en-US" sz="1900" b="1" dirty="0">
              <a:solidFill>
                <a:srgbClr val="C00000"/>
              </a:solidFill>
            </a:endParaRPr>
          </a:p>
          <a:p>
            <a:pPr lvl="0" algn="l">
              <a:buFont typeface="Arial" pitchFamily="34" charset="0"/>
              <a:buChar char="•"/>
            </a:pPr>
            <a:r>
              <a:rPr lang="en-US" sz="1900" b="1" u="sng" dirty="0">
                <a:solidFill>
                  <a:srgbClr val="C00000"/>
                </a:solidFill>
              </a:rPr>
              <a:t>Students learning Vocal Carnatic Music </a:t>
            </a:r>
            <a:r>
              <a:rPr lang="en-US" sz="1900" b="1" dirty="0">
                <a:solidFill>
                  <a:srgbClr val="C00000"/>
                </a:solidFill>
              </a:rPr>
              <a:t>have won many awards in the Colorado State competitions organized by CFAA</a:t>
            </a:r>
          </a:p>
          <a:p>
            <a:pPr lvl="0" algn="l">
              <a:buFont typeface="Arial" pitchFamily="34" charset="0"/>
              <a:buChar char="•"/>
            </a:pPr>
            <a:endParaRPr lang="en-US" sz="1900" b="1" dirty="0">
              <a:solidFill>
                <a:srgbClr val="C00000"/>
              </a:solidFill>
            </a:endParaRPr>
          </a:p>
          <a:p>
            <a:pPr lvl="0" algn="l">
              <a:buFont typeface="Arial" pitchFamily="34" charset="0"/>
              <a:buChar char="•"/>
            </a:pPr>
            <a:r>
              <a:rPr lang="en-US" sz="1900" b="1" u="sng" dirty="0">
                <a:solidFill>
                  <a:srgbClr val="C00000"/>
                </a:solidFill>
              </a:rPr>
              <a:t>Students learning Vocal Carnatic Music and Mridangam </a:t>
            </a:r>
            <a:r>
              <a:rPr lang="en-US" sz="1900" b="1" dirty="0">
                <a:solidFill>
                  <a:srgbClr val="C00000"/>
                </a:solidFill>
              </a:rPr>
              <a:t>are now doing many concerts  </a:t>
            </a:r>
          </a:p>
          <a:p>
            <a:pPr lvl="0" algn="l">
              <a:buFont typeface="Arial" pitchFamily="34" charset="0"/>
              <a:buChar char="•"/>
            </a:pPr>
            <a:endParaRPr lang="en-US" sz="1900" b="1" dirty="0">
              <a:solidFill>
                <a:srgbClr val="C00000"/>
              </a:solidFill>
            </a:endParaRPr>
          </a:p>
          <a:p>
            <a:pPr lvl="0" algn="l">
              <a:buFont typeface="Arial" pitchFamily="34" charset="0"/>
              <a:buChar char="•"/>
            </a:pPr>
            <a:r>
              <a:rPr lang="en-US" sz="1900" b="1" dirty="0">
                <a:solidFill>
                  <a:srgbClr val="C00000"/>
                </a:solidFill>
              </a:rPr>
              <a:t>  Total Revenue is </a:t>
            </a:r>
            <a:r>
              <a:rPr lang="en-US" sz="1900" b="1" u="sng" dirty="0">
                <a:solidFill>
                  <a:srgbClr val="C00000"/>
                </a:solidFill>
              </a:rPr>
              <a:t>$21,000</a:t>
            </a:r>
            <a:r>
              <a:rPr lang="en-US" sz="1900" b="1" dirty="0">
                <a:solidFill>
                  <a:srgbClr val="C00000"/>
                </a:solidFill>
              </a:rPr>
              <a:t>. (Profit $9000) </a:t>
            </a:r>
          </a:p>
          <a:p>
            <a:pPr lvl="0" algn="l"/>
            <a:endParaRPr lang="en-US" sz="1900" b="1" dirty="0">
              <a:solidFill>
                <a:srgbClr val="C00000"/>
              </a:solidFill>
            </a:endParaRPr>
          </a:p>
          <a:p>
            <a:pPr lvl="0" algn="l">
              <a:buFont typeface="Arial" pitchFamily="34" charset="0"/>
              <a:buChar char="•"/>
            </a:pPr>
            <a:r>
              <a:rPr lang="en-US" sz="1900" b="1" dirty="0">
                <a:solidFill>
                  <a:srgbClr val="C00000"/>
                </a:solidFill>
              </a:rPr>
              <a:t>  Goodwill</a:t>
            </a:r>
          </a:p>
          <a:p>
            <a:pPr lvl="0" algn="l"/>
            <a:endParaRPr lang="en-US" sz="1900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pic>
        <p:nvPicPr>
          <p:cNvPr id="4" name="Picture 16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1" y="304801"/>
            <a:ext cx="720725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/>
    <p:sndAc>
      <p:stSnd>
        <p:snd r:embed="rId2" name="applause.wav"/>
      </p:stSnd>
    </p:sndAc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upload.wikimedia.org/wikipedia/commons/d/d0/Color-yel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-152400"/>
            <a:ext cx="9652000" cy="7239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295400"/>
            <a:ext cx="7772400" cy="9144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/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b="1" u="sng" dirty="0" smtClean="0">
                <a:solidFill>
                  <a:srgbClr val="7030A0"/>
                </a:solidFill>
              </a:rPr>
              <a:t>Issues</a:t>
            </a:r>
            <a:r>
              <a:rPr lang="en-US" u="sng" dirty="0" smtClean="0"/>
              <a:t/>
            </a:r>
            <a:br>
              <a:rPr lang="en-US" u="sng" dirty="0" smtClean="0"/>
            </a:br>
            <a:endParaRPr lang="en-US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2438400"/>
            <a:ext cx="6400800" cy="3200400"/>
          </a:xfrm>
        </p:spPr>
        <p:txBody>
          <a:bodyPr>
            <a:normAutofit fontScale="92500" lnSpcReduction="10000"/>
          </a:bodyPr>
          <a:lstStyle/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 Teachers Resignation</a:t>
            </a:r>
          </a:p>
          <a:p>
            <a:pPr algn="l">
              <a:buFont typeface="Arial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  Number Of Students </a:t>
            </a:r>
          </a:p>
          <a:p>
            <a:pPr algn="l">
              <a:buFont typeface="Arial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  Payment To The Temple By The Teachers</a:t>
            </a:r>
          </a:p>
          <a:p>
            <a:pPr algn="l">
              <a:buFont typeface="Arial" pitchFamily="34" charset="0"/>
              <a:buChar char="•"/>
            </a:pPr>
            <a:endParaRPr lang="en-US" dirty="0">
              <a:solidFill>
                <a:srgbClr val="C00000"/>
              </a:solidFill>
            </a:endParaRP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  New Temple School Students Not Taken By the Teachers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pic>
        <p:nvPicPr>
          <p:cNvPr id="4" name="Picture 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1" y="533401"/>
            <a:ext cx="720725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17690" y="381000"/>
            <a:ext cx="7925768" cy="537068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accent6">
                    <a:lumMod val="75000"/>
                  </a:schemeClr>
                </a:solidFill>
              </a:rPr>
              <a:t>Current Loans Status (as of Oct. 2016)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947" y="5545588"/>
            <a:ext cx="1612316" cy="307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392" y="5545588"/>
            <a:ext cx="1612316" cy="307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501" y="5545588"/>
            <a:ext cx="1612316" cy="3072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251" y="5545588"/>
            <a:ext cx="1612316" cy="307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142" y="5545588"/>
            <a:ext cx="1612316" cy="307238"/>
          </a:xfrm>
          <a:prstGeom prst="rect">
            <a:avLst/>
          </a:prstGeom>
        </p:spPr>
      </p:pic>
      <p:graphicFrame>
        <p:nvGraphicFramePr>
          <p:cNvPr id="16" name="Content Placeholder 2" descr="Circle Process" title="SmartArt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9097786"/>
              </p:ext>
            </p:extLst>
          </p:nvPr>
        </p:nvGraphicFramePr>
        <p:xfrm>
          <a:off x="2217690" y="1480544"/>
          <a:ext cx="8450310" cy="2974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2217691" y="4707262"/>
            <a:ext cx="76755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/>
              <a:t>$391,982 Reduction in Liabilities in last three years ($130K average / Year). </a:t>
            </a:r>
          </a:p>
          <a:p>
            <a:pPr lvl="1"/>
            <a:r>
              <a:rPr lang="en-US" dirty="0"/>
              <a:t>Legal and Settlement </a:t>
            </a:r>
            <a:r>
              <a:rPr lang="en-US"/>
              <a:t>expenses: $160K.</a:t>
            </a:r>
          </a:p>
          <a:p>
            <a:pPr lvl="1"/>
            <a:r>
              <a:rPr lang="en-US" dirty="0"/>
              <a:t>Could have been reduced our debt by additional $160K.</a:t>
            </a:r>
          </a:p>
        </p:txBody>
      </p:sp>
      <p:sp>
        <p:nvSpPr>
          <p:cNvPr id="11" name="Footer Placeholder 21"/>
          <p:cNvSpPr>
            <a:spLocks noGrp="1"/>
          </p:cNvSpPr>
          <p:nvPr>
            <p:ph type="ftr" sz="quarter" idx="4294967295"/>
          </p:nvPr>
        </p:nvSpPr>
        <p:spPr>
          <a:xfrm>
            <a:off x="3752850" y="6203156"/>
            <a:ext cx="4857750" cy="273844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en-US" dirty="0" smtClean="0"/>
              <a:t>Sri </a:t>
            </a:r>
            <a:r>
              <a:rPr lang="en-US" dirty="0" err="1" smtClean="0"/>
              <a:t>Venkateswara</a:t>
            </a:r>
            <a:r>
              <a:rPr lang="en-US" dirty="0" smtClean="0"/>
              <a:t> </a:t>
            </a:r>
            <a:r>
              <a:rPr lang="en-US" dirty="0" err="1" smtClean="0"/>
              <a:t>Swamy</a:t>
            </a:r>
            <a:r>
              <a:rPr lang="en-US" dirty="0" smtClean="0"/>
              <a:t> Temple of Colorado. Temple Confidential. Please do not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06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upload.wikimedia.org/wikipedia/commons/d/d0/Color-yel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-1066800"/>
            <a:ext cx="10566400" cy="79248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1430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rgbClr val="7030A0"/>
                </a:solidFill>
              </a:rPr>
              <a:t>Future Plans</a:t>
            </a:r>
            <a:endParaRPr lang="en-US" b="1" u="sng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981201"/>
            <a:ext cx="8229600" cy="4144963"/>
          </a:xfrm>
        </p:spPr>
        <p:txBody>
          <a:bodyPr>
            <a:normAutofit lnSpcReduction="10000"/>
          </a:bodyPr>
          <a:lstStyle/>
          <a:p>
            <a:pPr lvl="0"/>
            <a:r>
              <a:rPr lang="en-US" dirty="0">
                <a:solidFill>
                  <a:srgbClr val="C00000"/>
                </a:solidFill>
              </a:rPr>
              <a:t>Hire </a:t>
            </a:r>
            <a:r>
              <a:rPr lang="en-US" dirty="0" smtClean="0">
                <a:solidFill>
                  <a:srgbClr val="C00000"/>
                </a:solidFill>
              </a:rPr>
              <a:t>Only Teachers Who Work On </a:t>
            </a:r>
            <a:r>
              <a:rPr lang="en-US" dirty="0">
                <a:solidFill>
                  <a:srgbClr val="C00000"/>
                </a:solidFill>
              </a:rPr>
              <a:t>a </a:t>
            </a:r>
            <a:r>
              <a:rPr lang="en-US" dirty="0" smtClean="0">
                <a:solidFill>
                  <a:srgbClr val="C00000"/>
                </a:solidFill>
              </a:rPr>
              <a:t>Voluntary Basis </a:t>
            </a:r>
            <a:endParaRPr lang="en-US" dirty="0">
              <a:solidFill>
                <a:srgbClr val="C00000"/>
              </a:solidFill>
            </a:endParaRPr>
          </a:p>
          <a:p>
            <a:pPr lvl="0"/>
            <a:r>
              <a:rPr lang="en-US" dirty="0" smtClean="0">
                <a:solidFill>
                  <a:srgbClr val="C00000"/>
                </a:solidFill>
              </a:rPr>
              <a:t>Charge A Minimum </a:t>
            </a:r>
            <a:r>
              <a:rPr lang="en-US" dirty="0">
                <a:solidFill>
                  <a:srgbClr val="C00000"/>
                </a:solidFill>
              </a:rPr>
              <a:t>20% </a:t>
            </a:r>
            <a:r>
              <a:rPr lang="en-US" dirty="0" smtClean="0">
                <a:solidFill>
                  <a:srgbClr val="C00000"/>
                </a:solidFill>
              </a:rPr>
              <a:t>Of The Fee Collected </a:t>
            </a:r>
            <a:endParaRPr lang="en-US" dirty="0">
              <a:solidFill>
                <a:srgbClr val="C00000"/>
              </a:solidFill>
            </a:endParaRPr>
          </a:p>
          <a:p>
            <a:pPr lvl="0"/>
            <a:r>
              <a:rPr lang="en-US" dirty="0">
                <a:solidFill>
                  <a:srgbClr val="C00000"/>
                </a:solidFill>
              </a:rPr>
              <a:t>Teachers </a:t>
            </a:r>
            <a:r>
              <a:rPr lang="en-US" dirty="0" smtClean="0">
                <a:solidFill>
                  <a:srgbClr val="C00000"/>
                </a:solidFill>
              </a:rPr>
              <a:t>Will Directly Collect The Fees From The Students  </a:t>
            </a:r>
            <a:endParaRPr lang="en-US" dirty="0">
              <a:solidFill>
                <a:srgbClr val="C00000"/>
              </a:solidFill>
            </a:endParaRPr>
          </a:p>
          <a:p>
            <a:pPr lvl="0"/>
            <a:r>
              <a:rPr lang="en-US" dirty="0">
                <a:solidFill>
                  <a:srgbClr val="C00000"/>
                </a:solidFill>
              </a:rPr>
              <a:t>Explore </a:t>
            </a:r>
            <a:r>
              <a:rPr lang="en-US" dirty="0" smtClean="0">
                <a:solidFill>
                  <a:srgbClr val="C00000"/>
                </a:solidFill>
              </a:rPr>
              <a:t>The Possibility Of Conducting The Classes At The Temple</a:t>
            </a:r>
            <a:endParaRPr lang="en-US" dirty="0">
              <a:solidFill>
                <a:srgbClr val="C00000"/>
              </a:solidFill>
            </a:endParaRPr>
          </a:p>
          <a:p>
            <a:pPr lvl="0"/>
            <a:r>
              <a:rPr lang="en-US" dirty="0">
                <a:solidFill>
                  <a:srgbClr val="C00000"/>
                </a:solidFill>
              </a:rPr>
              <a:t>Music/Dance workshops </a:t>
            </a:r>
            <a:r>
              <a:rPr lang="en-US" dirty="0" smtClean="0">
                <a:solidFill>
                  <a:srgbClr val="C00000"/>
                </a:solidFill>
              </a:rPr>
              <a:t>During The Summer Vacation</a:t>
            </a:r>
            <a:endParaRPr lang="en-US" dirty="0">
              <a:solidFill>
                <a:srgbClr val="C00000"/>
              </a:solidFill>
            </a:endParaRPr>
          </a:p>
          <a:p>
            <a:pPr lvl="0"/>
            <a:r>
              <a:rPr lang="en-US" dirty="0">
                <a:solidFill>
                  <a:srgbClr val="C00000"/>
                </a:solidFill>
              </a:rPr>
              <a:t>Bajans and Shlokams </a:t>
            </a:r>
            <a:r>
              <a:rPr lang="en-US" dirty="0" smtClean="0">
                <a:solidFill>
                  <a:srgbClr val="C00000"/>
                </a:solidFill>
              </a:rPr>
              <a:t>Classes At The Temple</a:t>
            </a:r>
            <a:endParaRPr lang="en-US" dirty="0">
              <a:solidFill>
                <a:srgbClr val="C00000"/>
              </a:solidFill>
            </a:endParaRPr>
          </a:p>
          <a:p>
            <a:endParaRPr lang="en-US" dirty="0"/>
          </a:p>
        </p:txBody>
      </p:sp>
      <p:pic>
        <p:nvPicPr>
          <p:cNvPr id="4" name="Picture 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1" y="228601"/>
            <a:ext cx="720725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edg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upload.wikimedia.org/wikipedia/commons/d/d0/Color-yello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-1752600"/>
            <a:ext cx="11772900" cy="8839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914400"/>
            <a:ext cx="9067800" cy="503238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/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b="1" u="sng" dirty="0" smtClean="0">
                <a:solidFill>
                  <a:srgbClr val="7030A0"/>
                </a:solidFill>
              </a:rPr>
              <a:t>SVTC </a:t>
            </a:r>
            <a:r>
              <a:rPr lang="en-US" b="1" u="sng" dirty="0">
                <a:solidFill>
                  <a:srgbClr val="7030A0"/>
                </a:solidFill>
              </a:rPr>
              <a:t>School Income (Month Wise)</a:t>
            </a:r>
            <a:br>
              <a:rPr lang="en-US" b="1" u="sng" dirty="0">
                <a:solidFill>
                  <a:srgbClr val="7030A0"/>
                </a:solidFill>
              </a:rPr>
            </a:br>
            <a:endParaRPr lang="en-US" b="1" u="sng" dirty="0">
              <a:solidFill>
                <a:srgbClr val="7030A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2667000" y="1828800"/>
          <a:ext cx="6705600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Worksheet" r:id="rId4" imgW="5897880" imgH="1653540" progId="Excel.Sheet.8">
                  <p:embed/>
                </p:oleObj>
              </mc:Choice>
              <mc:Fallback>
                <p:oleObj name="Worksheet" r:id="rId4" imgW="5897880" imgH="1653540" progId="Excel.Shee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1828800"/>
                        <a:ext cx="6705600" cy="4267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6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43601" y="304801"/>
            <a:ext cx="720725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heel spokes="8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upload.wikimedia.org/wikipedia/commons/d/d0/Color-yellow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-1752600"/>
            <a:ext cx="12331700" cy="9144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762000"/>
            <a:ext cx="8229600" cy="1066800"/>
          </a:xfrm>
        </p:spPr>
        <p:txBody>
          <a:bodyPr/>
          <a:lstStyle/>
          <a:p>
            <a:r>
              <a:rPr lang="en-US" b="1" u="sng" dirty="0" smtClean="0">
                <a:solidFill>
                  <a:srgbClr val="7030A0"/>
                </a:solidFill>
              </a:rPr>
              <a:t>SVTC School Expenses</a:t>
            </a:r>
            <a:endParaRPr lang="en-US" b="1" u="sng" dirty="0">
              <a:solidFill>
                <a:srgbClr val="7030A0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</p:nvPr>
        </p:nvGraphicFramePr>
        <p:xfrm>
          <a:off x="2362201" y="2057400"/>
          <a:ext cx="6538119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Worksheet" r:id="rId4" imgW="5608320" imgH="1653540" progId="Excel.Sheet.12">
                  <p:embed/>
                </p:oleObj>
              </mc:Choice>
              <mc:Fallback>
                <p:oleObj name="Worksheet" r:id="rId4" imgW="5608320" imgH="165354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1" y="2057400"/>
                        <a:ext cx="6538119" cy="3505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16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86401" y="152401"/>
            <a:ext cx="720725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upload.wikimedia.org/wikipedia/commons/d/d0/Color-yel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-1752600"/>
            <a:ext cx="11772900" cy="86106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219200"/>
            <a:ext cx="8229600" cy="990600"/>
          </a:xfrm>
        </p:spPr>
        <p:txBody>
          <a:bodyPr/>
          <a:lstStyle/>
          <a:p>
            <a:r>
              <a:rPr lang="en-US" b="1" u="sng" dirty="0" smtClean="0">
                <a:solidFill>
                  <a:srgbClr val="7030A0"/>
                </a:solidFill>
              </a:rPr>
              <a:t>Students By Teacher</a:t>
            </a:r>
            <a:endParaRPr lang="en-US" b="1" u="sng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2438401"/>
            <a:ext cx="8229600" cy="3687763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2400" dirty="0"/>
              <a:t>        </a:t>
            </a:r>
            <a:r>
              <a:rPr lang="en-US" sz="2400" b="1" dirty="0">
                <a:solidFill>
                  <a:srgbClr val="00B050"/>
                </a:solidFill>
              </a:rPr>
              <a:t>Teacher           Students        Revenue       Donation</a:t>
            </a:r>
          </a:p>
          <a:p>
            <a:pPr>
              <a:buNone/>
            </a:pPr>
            <a:endParaRPr lang="en-US" sz="2400" dirty="0"/>
          </a:p>
          <a:p>
            <a:r>
              <a:rPr lang="en-US" sz="2400" dirty="0">
                <a:solidFill>
                  <a:srgbClr val="C00000"/>
                </a:solidFill>
              </a:rPr>
              <a:t>Arunkumar             4     	      $300         	100 % </a:t>
            </a:r>
          </a:p>
          <a:p>
            <a:pPr>
              <a:buNone/>
            </a:pPr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Mohana                  7                   $420          	50% 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Mala Raghu            5                   $350       	50% </a:t>
            </a:r>
          </a:p>
          <a:p>
            <a:pPr>
              <a:buNone/>
            </a:pPr>
            <a:r>
              <a:rPr lang="en-US" sz="2400" dirty="0">
                <a:solidFill>
                  <a:srgbClr val="C00000"/>
                </a:solidFill>
              </a:rPr>
              <a:t>                  </a:t>
            </a:r>
          </a:p>
          <a:p>
            <a:r>
              <a:rPr lang="en-US" sz="2400" dirty="0">
                <a:solidFill>
                  <a:srgbClr val="C00000"/>
                </a:solidFill>
              </a:rPr>
              <a:t>Sudha Ramesh       8                   $700	  0% </a:t>
            </a:r>
          </a:p>
          <a:p>
            <a:endParaRPr lang="en-US" dirty="0"/>
          </a:p>
        </p:txBody>
      </p:sp>
      <p:pic>
        <p:nvPicPr>
          <p:cNvPr id="4" name="Picture 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1" y="457201"/>
            <a:ext cx="720725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heel spokes="1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upload.wikimedia.org/wikipedia/commons/d/d0/Color-yel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-1752600"/>
            <a:ext cx="11849100" cy="86106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1676400"/>
            <a:ext cx="7772400" cy="990600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C00000"/>
                </a:solidFill>
              </a:rPr>
              <a:t/>
            </a:r>
            <a:br>
              <a:rPr lang="en-US" b="1" dirty="0" smtClean="0">
                <a:solidFill>
                  <a:srgbClr val="C00000"/>
                </a:solidFill>
              </a:rPr>
            </a:br>
            <a:r>
              <a:rPr lang="en-US" b="1" u="sng" dirty="0" smtClean="0">
                <a:solidFill>
                  <a:srgbClr val="7030A0"/>
                </a:solidFill>
              </a:rPr>
              <a:t>CULTURAL COMMITTEE</a:t>
            </a:r>
            <a:r>
              <a:rPr lang="en-US" dirty="0">
                <a:solidFill>
                  <a:srgbClr val="C00000"/>
                </a:solidFill>
              </a:rPr>
              <a:t/>
            </a:r>
            <a:br>
              <a:rPr lang="en-US" dirty="0">
                <a:solidFill>
                  <a:srgbClr val="C00000"/>
                </a:solidFill>
              </a:rPr>
            </a:b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2209800"/>
            <a:ext cx="6400800" cy="3429000"/>
          </a:xfrm>
        </p:spPr>
        <p:txBody>
          <a:bodyPr>
            <a:normAutofit/>
          </a:bodyPr>
          <a:lstStyle/>
          <a:p>
            <a:pPr algn="l"/>
            <a:endParaRPr lang="en-US" dirty="0" smtClean="0">
              <a:solidFill>
                <a:srgbClr val="C00000"/>
              </a:solidFill>
            </a:endParaRP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Cultural Programs (Monthly &amp; Major)</a:t>
            </a:r>
          </a:p>
          <a:p>
            <a:pPr algn="l">
              <a:buFont typeface="Arial" pitchFamily="34" charset="0"/>
              <a:buChar char="•"/>
            </a:pPr>
            <a:endParaRPr lang="en-US" dirty="0" smtClean="0">
              <a:solidFill>
                <a:srgbClr val="C00000"/>
              </a:solidFill>
            </a:endParaRP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Discourses</a:t>
            </a:r>
          </a:p>
          <a:p>
            <a:pPr algn="l">
              <a:buFont typeface="Arial" pitchFamily="34" charset="0"/>
              <a:buChar char="•"/>
            </a:pPr>
            <a:endParaRPr lang="en-US" dirty="0" smtClean="0">
              <a:solidFill>
                <a:srgbClr val="C00000"/>
              </a:solidFill>
            </a:endParaRPr>
          </a:p>
          <a:p>
            <a:pPr algn="l">
              <a:buFont typeface="Arial" pitchFamily="34" charset="0"/>
              <a:buChar char="•"/>
            </a:pPr>
            <a:r>
              <a:rPr lang="en-US" dirty="0" smtClean="0">
                <a:solidFill>
                  <a:srgbClr val="C00000"/>
                </a:solidFill>
              </a:rPr>
              <a:t>Lectures</a:t>
            </a:r>
          </a:p>
          <a:p>
            <a:endParaRPr lang="en-US" dirty="0"/>
          </a:p>
        </p:txBody>
      </p:sp>
      <p:pic>
        <p:nvPicPr>
          <p:cNvPr id="4" name="Picture 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5001" y="609601"/>
            <a:ext cx="720725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upload.wikimedia.org/wikipedia/commons/d/d0/Color-yel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-1828800"/>
            <a:ext cx="12903200" cy="96774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57202"/>
            <a:ext cx="7772400" cy="1600199"/>
          </a:xfrm>
        </p:spPr>
        <p:txBody>
          <a:bodyPr/>
          <a:lstStyle/>
          <a:p>
            <a:r>
              <a:rPr lang="en-US" b="1" u="sng" dirty="0" smtClean="0">
                <a:solidFill>
                  <a:srgbClr val="7030A0"/>
                </a:solidFill>
              </a:rPr>
              <a:t>Accomplishments</a:t>
            </a:r>
            <a:endParaRPr lang="en-US" b="1" u="sng" dirty="0">
              <a:solidFill>
                <a:srgbClr val="7030A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0" y="1828800"/>
            <a:ext cx="6400800" cy="5867400"/>
          </a:xfrm>
        </p:spPr>
        <p:txBody>
          <a:bodyPr>
            <a:noAutofit/>
          </a:bodyPr>
          <a:lstStyle/>
          <a:p>
            <a:pPr lvl="0" algn="l">
              <a:buFont typeface="Arial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</a:rPr>
              <a:t>Cultural programs for the Monthly events (Venkateshwara Abhishekam)</a:t>
            </a:r>
          </a:p>
          <a:p>
            <a:pPr lvl="0" algn="l">
              <a:buFont typeface="Arial" pitchFamily="34" charset="0"/>
              <a:buChar char="•"/>
            </a:pPr>
            <a:endParaRPr lang="en-US" sz="1600" b="1" dirty="0">
              <a:solidFill>
                <a:srgbClr val="C00000"/>
              </a:solidFill>
            </a:endParaRPr>
          </a:p>
          <a:p>
            <a:pPr lvl="0" algn="l">
              <a:buFont typeface="Arial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</a:rPr>
              <a:t>Fund Raiser Dance/Workshop by Ms Savitha Sastry (we made about $5000 profit)</a:t>
            </a:r>
          </a:p>
          <a:p>
            <a:pPr lvl="0" algn="l">
              <a:buFont typeface="Arial" pitchFamily="34" charset="0"/>
              <a:buChar char="•"/>
            </a:pPr>
            <a:endParaRPr lang="en-US" sz="1600" b="1" dirty="0">
              <a:solidFill>
                <a:srgbClr val="C00000"/>
              </a:solidFill>
            </a:endParaRPr>
          </a:p>
          <a:p>
            <a:pPr lvl="0" algn="l">
              <a:buFont typeface="Arial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</a:rPr>
              <a:t>Dance workshop by Pavithra Bhat</a:t>
            </a:r>
          </a:p>
          <a:p>
            <a:pPr lvl="0" algn="l">
              <a:buFont typeface="Arial" pitchFamily="34" charset="0"/>
              <a:buChar char="•"/>
            </a:pPr>
            <a:endParaRPr lang="en-US" sz="1600" b="1" dirty="0">
              <a:solidFill>
                <a:srgbClr val="C00000"/>
              </a:solidFill>
            </a:endParaRPr>
          </a:p>
          <a:p>
            <a:pPr lvl="0" algn="l">
              <a:buFont typeface="Arial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</a:rPr>
              <a:t>Dance event by Ms Suhasini (Kuchipudi Margam)</a:t>
            </a:r>
          </a:p>
          <a:p>
            <a:pPr lvl="0" algn="l">
              <a:buFont typeface="Arial" pitchFamily="34" charset="0"/>
              <a:buChar char="•"/>
            </a:pPr>
            <a:endParaRPr lang="en-US" sz="1600" b="1" dirty="0">
              <a:solidFill>
                <a:srgbClr val="C00000"/>
              </a:solidFill>
            </a:endParaRPr>
          </a:p>
          <a:p>
            <a:pPr lvl="0" algn="l">
              <a:buFont typeface="Arial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</a:rPr>
              <a:t>Annamacharya day Cultural program</a:t>
            </a:r>
          </a:p>
          <a:p>
            <a:pPr lvl="0" algn="l">
              <a:buFont typeface="Arial" pitchFamily="34" charset="0"/>
              <a:buChar char="•"/>
            </a:pPr>
            <a:endParaRPr lang="en-US" sz="1600" b="1" dirty="0">
              <a:solidFill>
                <a:srgbClr val="C00000"/>
              </a:solidFill>
            </a:endParaRPr>
          </a:p>
          <a:p>
            <a:pPr lvl="0" algn="l">
              <a:buFont typeface="Arial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</a:rPr>
              <a:t>Cultural Programs for the Brahmothsavam</a:t>
            </a:r>
          </a:p>
          <a:p>
            <a:pPr lvl="0" algn="l">
              <a:buFont typeface="Arial" pitchFamily="34" charset="0"/>
              <a:buChar char="•"/>
            </a:pPr>
            <a:endParaRPr lang="en-US" sz="1600" b="1" dirty="0">
              <a:solidFill>
                <a:srgbClr val="C00000"/>
              </a:solidFill>
            </a:endParaRPr>
          </a:p>
          <a:p>
            <a:pPr lvl="0" algn="l">
              <a:buFont typeface="Arial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</a:rPr>
              <a:t>Discourse by Swami Chidatmananda "Strategy for Success“</a:t>
            </a:r>
          </a:p>
          <a:p>
            <a:pPr lvl="0" algn="l">
              <a:buFont typeface="Arial" pitchFamily="34" charset="0"/>
              <a:buChar char="•"/>
            </a:pPr>
            <a:endParaRPr lang="en-US" sz="1600" b="1" dirty="0">
              <a:solidFill>
                <a:srgbClr val="C00000"/>
              </a:solidFill>
            </a:endParaRPr>
          </a:p>
          <a:p>
            <a:pPr lvl="0" algn="l">
              <a:buFont typeface="Arial" pitchFamily="34" charset="0"/>
              <a:buChar char="•"/>
            </a:pPr>
            <a:r>
              <a:rPr lang="en-US" sz="1600" b="1" dirty="0">
                <a:solidFill>
                  <a:srgbClr val="C00000"/>
                </a:solidFill>
              </a:rPr>
              <a:t>Discourse by Samavedam Shanmuga Sharma “Hanuman Chalisa Mahatmiyam”</a:t>
            </a:r>
          </a:p>
          <a:p>
            <a:endParaRPr lang="en-US" sz="1800" b="1" dirty="0">
              <a:solidFill>
                <a:srgbClr val="C00000"/>
              </a:solidFill>
            </a:endParaRPr>
          </a:p>
        </p:txBody>
      </p:sp>
      <p:pic>
        <p:nvPicPr>
          <p:cNvPr id="4" name="Picture 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1201" y="228601"/>
            <a:ext cx="720725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upload.wikimedia.org/wikipedia/commons/d/d0/Color-yell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-1524000"/>
            <a:ext cx="11785600" cy="8839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838200"/>
            <a:ext cx="11049000" cy="579438"/>
          </a:xfrm>
        </p:spPr>
        <p:txBody>
          <a:bodyPr>
            <a:normAutofit fontScale="90000"/>
          </a:bodyPr>
          <a:lstStyle/>
          <a:p>
            <a:r>
              <a:rPr lang="en-US" b="1" u="sng" dirty="0" smtClean="0">
                <a:solidFill>
                  <a:srgbClr val="7030A0"/>
                </a:solidFill>
              </a:rPr>
              <a:t>Future Plans</a:t>
            </a:r>
            <a:endParaRPr lang="en-US" b="1" u="sng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C00000"/>
                </a:solidFill>
              </a:rPr>
              <a:t>Organize </a:t>
            </a:r>
            <a:r>
              <a:rPr lang="en-US" dirty="0" smtClean="0">
                <a:solidFill>
                  <a:srgbClr val="C00000"/>
                </a:solidFill>
              </a:rPr>
              <a:t>Fund Raiser Cultural Programs With The Local Talent</a:t>
            </a:r>
            <a:endParaRPr lang="en-US" dirty="0">
              <a:solidFill>
                <a:srgbClr val="C00000"/>
              </a:solidFill>
            </a:endParaRPr>
          </a:p>
          <a:p>
            <a:pPr lvl="0"/>
            <a:r>
              <a:rPr lang="en-US" dirty="0">
                <a:solidFill>
                  <a:srgbClr val="C00000"/>
                </a:solidFill>
              </a:rPr>
              <a:t>Organize </a:t>
            </a:r>
            <a:r>
              <a:rPr lang="en-US" dirty="0" smtClean="0">
                <a:solidFill>
                  <a:srgbClr val="C00000"/>
                </a:solidFill>
              </a:rPr>
              <a:t>Fund Raisers/Workshops By Professional Artists</a:t>
            </a:r>
            <a:endParaRPr lang="en-US" dirty="0">
              <a:solidFill>
                <a:srgbClr val="C00000"/>
              </a:solidFill>
            </a:endParaRPr>
          </a:p>
          <a:p>
            <a:pPr lvl="0"/>
            <a:r>
              <a:rPr lang="en-US" dirty="0">
                <a:solidFill>
                  <a:srgbClr val="C00000"/>
                </a:solidFill>
              </a:rPr>
              <a:t>Cultural </a:t>
            </a:r>
            <a:r>
              <a:rPr lang="en-US" dirty="0" smtClean="0">
                <a:solidFill>
                  <a:srgbClr val="C00000"/>
                </a:solidFill>
              </a:rPr>
              <a:t>Programs For The Other </a:t>
            </a:r>
            <a:r>
              <a:rPr lang="en-US" dirty="0">
                <a:solidFill>
                  <a:srgbClr val="C00000"/>
                </a:solidFill>
              </a:rPr>
              <a:t>Monthly </a:t>
            </a:r>
            <a:r>
              <a:rPr lang="en-US" dirty="0" smtClean="0">
                <a:solidFill>
                  <a:srgbClr val="C00000"/>
                </a:solidFill>
              </a:rPr>
              <a:t>Events </a:t>
            </a:r>
            <a:r>
              <a:rPr lang="en-US" dirty="0">
                <a:solidFill>
                  <a:srgbClr val="C00000"/>
                </a:solidFill>
              </a:rPr>
              <a:t>(Srinivasa Kalyanam, Shiva Abhishekam)</a:t>
            </a:r>
          </a:p>
          <a:p>
            <a:r>
              <a:rPr lang="en-US" dirty="0">
                <a:solidFill>
                  <a:srgbClr val="C00000"/>
                </a:solidFill>
              </a:rPr>
              <a:t>Organize </a:t>
            </a:r>
            <a:r>
              <a:rPr lang="en-US" dirty="0" smtClean="0">
                <a:solidFill>
                  <a:srgbClr val="C00000"/>
                </a:solidFill>
              </a:rPr>
              <a:t>Discourses and Lectures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4" name="Picture 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1" y="228601"/>
            <a:ext cx="720725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checker dir="vert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http://tse4.mm.bing.net/th?id=OIP.Mbd2cfb59e820c0d660d3d59ff0646b24H0&amp;w=78&amp;h=78&amp;c=7&amp;pid=1.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0"/>
            <a:ext cx="9448800" cy="9220208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28800"/>
            <a:ext cx="8229600" cy="1143000"/>
          </a:xfrm>
        </p:spPr>
        <p:txBody>
          <a:bodyPr>
            <a:normAutofit/>
          </a:bodyPr>
          <a:lstStyle/>
          <a:p>
            <a:r>
              <a:rPr lang="en-US" b="1" u="sng" dirty="0" smtClean="0">
                <a:solidFill>
                  <a:srgbClr val="7030A0"/>
                </a:solidFill>
              </a:rPr>
              <a:t>Cultural &amp; Education Committee</a:t>
            </a:r>
            <a:endParaRPr lang="en-US" b="1" u="sng" dirty="0">
              <a:solidFill>
                <a:srgbClr val="7030A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3581401"/>
            <a:ext cx="8229600" cy="2057400"/>
          </a:xfrm>
        </p:spPr>
        <p:txBody>
          <a:bodyPr/>
          <a:lstStyle/>
          <a:p>
            <a:pPr algn="ctr">
              <a:buNone/>
            </a:pPr>
            <a:endParaRPr lang="en-US" dirty="0" smtClean="0">
              <a:solidFill>
                <a:srgbClr val="C00000"/>
              </a:solidFill>
            </a:endParaRPr>
          </a:p>
          <a:p>
            <a:pPr algn="ctr">
              <a:buNone/>
            </a:pPr>
            <a:r>
              <a:rPr lang="en-US" sz="3600" dirty="0">
                <a:solidFill>
                  <a:srgbClr val="C00000"/>
                </a:solidFill>
              </a:rPr>
              <a:t>Thanks You Very Much For Your Support</a:t>
            </a:r>
          </a:p>
        </p:txBody>
      </p:sp>
      <p:pic>
        <p:nvPicPr>
          <p:cNvPr id="4" name="Picture 16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1" y="990601"/>
            <a:ext cx="720725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878" y="2404534"/>
            <a:ext cx="9711159" cy="164630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/>
            </a:r>
            <a:br>
              <a:rPr lang="en-US" dirty="0"/>
            </a:br>
            <a:r>
              <a:rPr lang="en-US" sz="4000" dirty="0">
                <a:solidFill>
                  <a:schemeClr val="accent3"/>
                </a:solidFill>
              </a:rPr>
              <a:t>Om Namo Venkatesaya</a:t>
            </a:r>
            <a:br>
              <a:rPr lang="en-US" sz="4000" dirty="0">
                <a:solidFill>
                  <a:schemeClr val="accent3"/>
                </a:solidFill>
              </a:rPr>
            </a:br>
            <a:r>
              <a:rPr lang="en-US" sz="3600" b="1" dirty="0">
                <a:solidFill>
                  <a:schemeClr val="accent2"/>
                </a:solidFill>
              </a:rPr>
              <a:t>Sri Venkateswara Swamy Temple of Colorado</a:t>
            </a:r>
            <a:endParaRPr lang="en-US" sz="6600" dirty="0">
              <a:solidFill>
                <a:schemeClr val="accent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sz="3000" dirty="0" smtClean="0">
                <a:solidFill>
                  <a:srgbClr val="7030A0"/>
                </a:solidFill>
              </a:rPr>
              <a:t>Managers Report</a:t>
            </a:r>
          </a:p>
          <a:p>
            <a:r>
              <a:rPr lang="en-US" b="1" dirty="0" smtClean="0">
                <a:solidFill>
                  <a:srgbClr val="7030A0"/>
                </a:solidFill>
              </a:rPr>
              <a:t>AGBM – Dec 11 2016</a:t>
            </a:r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0116" y="1411810"/>
            <a:ext cx="19431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85864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474" y="307474"/>
            <a:ext cx="9144000" cy="6296525"/>
          </a:xfrm>
        </p:spPr>
        <p:txBody>
          <a:bodyPr>
            <a:noAutofit/>
          </a:bodyPr>
          <a:lstStyle/>
          <a:p>
            <a:r>
              <a:rPr lang="en-US" sz="2400" dirty="0" smtClean="0"/>
              <a:t>Getting </a:t>
            </a:r>
            <a:r>
              <a:rPr lang="en-US" sz="2400" dirty="0"/>
              <a:t>very positive feedback from devotees on the services we are providing at the </a:t>
            </a:r>
            <a:r>
              <a:rPr lang="en-US" sz="2400" dirty="0" smtClean="0"/>
              <a:t>temple</a:t>
            </a:r>
          </a:p>
          <a:p>
            <a:r>
              <a:rPr lang="en-US" sz="2400" dirty="0" smtClean="0"/>
              <a:t>Temple is open on time everyday and devotee attendance has increased a lot over last year</a:t>
            </a:r>
          </a:p>
          <a:p>
            <a:r>
              <a:rPr lang="en-US" sz="2400" dirty="0" smtClean="0"/>
              <a:t>Priests instructed to treat all devotees equally and make them feel welcome</a:t>
            </a:r>
          </a:p>
          <a:p>
            <a:r>
              <a:rPr lang="en-US" sz="2400" dirty="0" smtClean="0"/>
              <a:t>Priests to strictly follow their schedules, take prior permissions for any deviations, start events on time</a:t>
            </a:r>
          </a:p>
          <a:p>
            <a:r>
              <a:rPr lang="en-US" sz="2400" dirty="0" smtClean="0"/>
              <a:t>Priests get live updates on private puja schedules on their smart phones</a:t>
            </a:r>
          </a:p>
          <a:p>
            <a:r>
              <a:rPr lang="en-US" sz="2400" dirty="0" smtClean="0"/>
              <a:t>Private puja requests have gone up significantly. This year we have performed 410 private pujas as of December 10</a:t>
            </a:r>
            <a:r>
              <a:rPr lang="en-US" sz="2400" baseline="30000" dirty="0" smtClean="0"/>
              <a:t>th</a:t>
            </a:r>
            <a:r>
              <a:rPr lang="en-US" sz="2400" dirty="0"/>
              <a:t> </a:t>
            </a:r>
            <a:r>
              <a:rPr lang="en-US" sz="2400" dirty="0" smtClean="0"/>
              <a:t>and </a:t>
            </a:r>
            <a:r>
              <a:rPr lang="en-US" sz="2400" dirty="0"/>
              <a:t>funds raised by such services has crossed $</a:t>
            </a:r>
            <a:r>
              <a:rPr lang="en-US" sz="2400" dirty="0" smtClean="0"/>
              <a:t>77K</a:t>
            </a:r>
          </a:p>
          <a:p>
            <a:r>
              <a:rPr lang="en-US" sz="2400" dirty="0" smtClean="0"/>
              <a:t>Devotees are pleased that our priests can do last rites and anniversaries, we have performed 55 such rituals this year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092128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1801" y="381001"/>
            <a:ext cx="7315200" cy="69925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Balance Sheet as of Oct. 2016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84491" y="5728603"/>
            <a:ext cx="3495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* CPA prepared Income statement.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651" y="1456206"/>
            <a:ext cx="3333213" cy="4099382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5671457" y="4214405"/>
            <a:ext cx="986246" cy="150223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37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1" y="317561"/>
            <a:ext cx="11366339" cy="2387600"/>
          </a:xfrm>
        </p:spPr>
        <p:txBody>
          <a:bodyPr>
            <a:normAutofit/>
          </a:bodyPr>
          <a:lstStyle/>
          <a:p>
            <a:r>
              <a:rPr lang="en-US" sz="4800" dirty="0"/>
              <a:t/>
            </a:r>
            <a:br>
              <a:rPr lang="en-US" sz="4800" dirty="0"/>
            </a:br>
            <a:r>
              <a:rPr lang="en-US" sz="4800" dirty="0">
                <a:solidFill>
                  <a:schemeClr val="accent2"/>
                </a:solidFill>
              </a:rPr>
              <a:t>Om </a:t>
            </a:r>
            <a:r>
              <a:rPr lang="en-US" sz="4800" dirty="0" err="1">
                <a:solidFill>
                  <a:schemeClr val="accent2"/>
                </a:solidFill>
              </a:rPr>
              <a:t>Namo</a:t>
            </a:r>
            <a:r>
              <a:rPr lang="en-US" sz="4800" dirty="0">
                <a:solidFill>
                  <a:schemeClr val="accent2"/>
                </a:solidFill>
              </a:rPr>
              <a:t> </a:t>
            </a:r>
            <a:r>
              <a:rPr lang="en-US" sz="4800" dirty="0" err="1">
                <a:solidFill>
                  <a:schemeClr val="accent2"/>
                </a:solidFill>
              </a:rPr>
              <a:t>Venkatesaya</a:t>
            </a:r>
            <a:r>
              <a:rPr lang="en-US" sz="4800" dirty="0"/>
              <a:t/>
            </a:r>
            <a:br>
              <a:rPr lang="en-US" sz="4800" dirty="0"/>
            </a:br>
            <a:r>
              <a:rPr lang="en-US" sz="4800" b="1" dirty="0">
                <a:solidFill>
                  <a:srgbClr val="FFFF00"/>
                </a:solidFill>
              </a:rPr>
              <a:t>Sri </a:t>
            </a:r>
            <a:r>
              <a:rPr lang="en-US" sz="4800" b="1" dirty="0" err="1">
                <a:solidFill>
                  <a:srgbClr val="FFFF00"/>
                </a:solidFill>
              </a:rPr>
              <a:t>Venkateswara</a:t>
            </a:r>
            <a:r>
              <a:rPr lang="en-US" sz="4800" b="1" dirty="0">
                <a:solidFill>
                  <a:srgbClr val="FFFF00"/>
                </a:solidFill>
              </a:rPr>
              <a:t> Swamy Temple of Colorado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06997" y="3148315"/>
            <a:ext cx="10260957" cy="3507128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92D050"/>
                </a:solidFill>
              </a:rPr>
              <a:t>Fund Raising Committee</a:t>
            </a:r>
          </a:p>
          <a:p>
            <a:r>
              <a:rPr lang="en-US" u="sng" dirty="0"/>
              <a:t>Members</a:t>
            </a:r>
          </a:p>
          <a:p>
            <a:r>
              <a:rPr lang="en-US" dirty="0"/>
              <a:t>All BOT Members</a:t>
            </a:r>
          </a:p>
          <a:p>
            <a:r>
              <a:rPr lang="en-US" dirty="0"/>
              <a:t>Sri Sreedhar Donthula (Chair)</a:t>
            </a:r>
          </a:p>
          <a:p>
            <a:endParaRPr lang="en-US" dirty="0"/>
          </a:p>
        </p:txBody>
      </p:sp>
      <p:pic>
        <p:nvPicPr>
          <p:cNvPr id="4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218" y="625898"/>
            <a:ext cx="1943100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71269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6556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rgbClr val="FFC000"/>
                </a:solidFill>
              </a:rPr>
              <a:t>Accomplishments in 2016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82618"/>
            <a:ext cx="10515600" cy="5330142"/>
          </a:xfrm>
        </p:spPr>
        <p:txBody>
          <a:bodyPr>
            <a:normAutofit fontScale="70000" lnSpcReduction="20000"/>
          </a:bodyPr>
          <a:lstStyle/>
          <a:p>
            <a:r>
              <a:rPr lang="en-US" sz="5700" b="1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Granite Wall drive</a:t>
            </a:r>
          </a:p>
          <a:p>
            <a:pPr lvl="1"/>
            <a:r>
              <a:rPr lang="en-US" sz="3400" dirty="0"/>
              <a:t>22 founding members increased their pledge /Converted loans to donations</a:t>
            </a:r>
          </a:p>
          <a:p>
            <a:pPr lvl="1"/>
            <a:r>
              <a:rPr lang="en-US" sz="3400" dirty="0"/>
              <a:t>Total money raised by this drive: </a:t>
            </a:r>
            <a:r>
              <a:rPr lang="en-US" sz="3400" dirty="0">
                <a:solidFill>
                  <a:srgbClr val="00FF00"/>
                </a:solidFill>
              </a:rPr>
              <a:t>&gt; $85k</a:t>
            </a:r>
          </a:p>
          <a:p>
            <a:pPr lvl="1"/>
            <a:r>
              <a:rPr lang="en-US" sz="3400" dirty="0"/>
              <a:t>Big thanks to </a:t>
            </a:r>
            <a:r>
              <a:rPr lang="en-US" sz="3400" dirty="0" err="1"/>
              <a:t>Babu</a:t>
            </a:r>
            <a:r>
              <a:rPr lang="en-US" sz="3400" dirty="0"/>
              <a:t> Rao </a:t>
            </a:r>
            <a:r>
              <a:rPr lang="en-US" sz="3400" dirty="0" err="1"/>
              <a:t>Garu</a:t>
            </a:r>
            <a:r>
              <a:rPr lang="en-US" sz="3400" dirty="0"/>
              <a:t> for his relentless efforts in making this happen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5800" b="1" dirty="0" err="1">
                <a:solidFill>
                  <a:srgbClr val="FFFF00"/>
                </a:solidFill>
                <a:latin typeface="+mj-lt"/>
                <a:ea typeface="+mj-ea"/>
                <a:cs typeface="+mj-cs"/>
              </a:rPr>
              <a:t>Donar</a:t>
            </a:r>
            <a:r>
              <a:rPr lang="en-US" sz="5800" b="1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 Wall drive</a:t>
            </a:r>
          </a:p>
          <a:p>
            <a:pPr lvl="1"/>
            <a:r>
              <a:rPr lang="en-US" sz="3400" dirty="0"/>
              <a:t>12 devotees increased their contributions</a:t>
            </a:r>
          </a:p>
          <a:p>
            <a:pPr lvl="1"/>
            <a:r>
              <a:rPr lang="en-US" sz="3400" dirty="0"/>
              <a:t>Total money raised by this drive: </a:t>
            </a:r>
            <a:r>
              <a:rPr lang="en-US" sz="3400" dirty="0">
                <a:solidFill>
                  <a:srgbClr val="00FF00"/>
                </a:solidFill>
              </a:rPr>
              <a:t>&gt; $16k</a:t>
            </a:r>
          </a:p>
          <a:p>
            <a:pPr lvl="1"/>
            <a:r>
              <a:rPr lang="en-US" sz="3400" dirty="0"/>
              <a:t>New Life members (contributions combine &gt;= $15k) added by this drive: 3</a:t>
            </a:r>
          </a:p>
          <a:p>
            <a:pPr lvl="1"/>
            <a:endParaRPr lang="en-US" dirty="0"/>
          </a:p>
          <a:p>
            <a:r>
              <a:rPr lang="en-US" sz="5900" b="1" dirty="0" err="1">
                <a:solidFill>
                  <a:srgbClr val="FFFF00"/>
                </a:solidFill>
                <a:latin typeface="+mj-lt"/>
                <a:ea typeface="+mj-ea"/>
                <a:cs typeface="+mj-cs"/>
              </a:rPr>
              <a:t>Sita</a:t>
            </a:r>
            <a:r>
              <a:rPr lang="en-US" sz="5900" b="1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900" b="1" dirty="0" err="1">
                <a:solidFill>
                  <a:srgbClr val="FFFF00"/>
                </a:solidFill>
                <a:latin typeface="+mj-lt"/>
                <a:ea typeface="+mj-ea"/>
                <a:cs typeface="+mj-cs"/>
              </a:rPr>
              <a:t>Svayamvaram</a:t>
            </a:r>
            <a:r>
              <a:rPr lang="en-US" sz="5900" b="1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900" b="1" dirty="0" err="1">
                <a:solidFill>
                  <a:srgbClr val="FFFF00"/>
                </a:solidFill>
                <a:latin typeface="+mj-lt"/>
                <a:ea typeface="+mj-ea"/>
                <a:cs typeface="+mj-cs"/>
              </a:rPr>
              <a:t>Kuchipudi</a:t>
            </a:r>
            <a:r>
              <a:rPr lang="en-US" sz="5900" b="1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 Dance ballet</a:t>
            </a:r>
          </a:p>
          <a:p>
            <a:pPr lvl="1"/>
            <a:r>
              <a:rPr lang="en-US" sz="3400" dirty="0"/>
              <a:t>Big thanks to </a:t>
            </a:r>
            <a:r>
              <a:rPr lang="en-US" sz="3400" dirty="0" err="1"/>
              <a:t>Laya</a:t>
            </a:r>
            <a:r>
              <a:rPr lang="en-US" sz="3400" dirty="0"/>
              <a:t> Dance academy for undertaking this initiative</a:t>
            </a:r>
          </a:p>
          <a:p>
            <a:pPr lvl="1"/>
            <a:r>
              <a:rPr lang="en-US" sz="3400" dirty="0"/>
              <a:t>Total new money raised by this drive:</a:t>
            </a:r>
            <a:r>
              <a:rPr lang="en-US" sz="3400" dirty="0">
                <a:solidFill>
                  <a:srgbClr val="00FF00"/>
                </a:solidFill>
              </a:rPr>
              <a:t> $10k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4189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FFC000"/>
                </a:solidFill>
              </a:rPr>
              <a:t>Goals for 2017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838200" y="1527858"/>
            <a:ext cx="10515600" cy="5330142"/>
          </a:xfrm>
        </p:spPr>
        <p:txBody>
          <a:bodyPr>
            <a:normAutofit/>
          </a:bodyPr>
          <a:lstStyle/>
          <a:p>
            <a:r>
              <a:rPr lang="en-US" sz="5700" b="1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Add 50 Monthly recurring Donors</a:t>
            </a:r>
          </a:p>
          <a:p>
            <a:pPr lvl="1"/>
            <a:r>
              <a:rPr lang="en-US" sz="3400" dirty="0"/>
              <a:t>Donors can enroll using </a:t>
            </a:r>
            <a:r>
              <a:rPr lang="en-US" sz="3400" dirty="0" err="1"/>
              <a:t>paypal</a:t>
            </a:r>
            <a:r>
              <a:rPr lang="en-US" sz="3400" dirty="0"/>
              <a:t> online on the http://svtempleco.org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sz="5800" b="1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Raise $100k in new money </a:t>
            </a:r>
          </a:p>
          <a:p>
            <a:pPr lvl="1"/>
            <a:r>
              <a:rPr lang="en-US" sz="3400" dirty="0"/>
              <a:t>Using Donor wall, new Pooja services, special projects</a:t>
            </a:r>
          </a:p>
          <a:p>
            <a:pPr lvl="1"/>
            <a:endParaRPr lang="en-US" dirty="0"/>
          </a:p>
          <a:p>
            <a:r>
              <a:rPr lang="en-US" sz="5900" b="1" dirty="0">
                <a:solidFill>
                  <a:srgbClr val="FFFF00"/>
                </a:solidFill>
                <a:latin typeface="+mj-lt"/>
                <a:ea typeface="+mj-ea"/>
                <a:cs typeface="+mj-cs"/>
              </a:rPr>
              <a:t>Make the temple debt free</a:t>
            </a:r>
            <a:endParaRPr lang="en-US" sz="3400" dirty="0">
              <a:solidFill>
                <a:srgbClr val="00FF00"/>
              </a:solidFill>
            </a:endParaRP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68537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659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Please donate online – </a:t>
            </a:r>
            <a:r>
              <a:rPr lang="en-US" b="1">
                <a:solidFill>
                  <a:srgbClr val="FFFF00"/>
                </a:solidFill>
              </a:rPr>
              <a:t>Thank you</a:t>
            </a:r>
            <a:endParaRPr lang="en-US" b="1" dirty="0">
              <a:solidFill>
                <a:srgbClr val="FFFF00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14977" y="1562583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38248"/>
            <a:ext cx="10192473" cy="544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979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251904"/>
          </a:xfrm>
        </p:spPr>
        <p:txBody>
          <a:bodyPr/>
          <a:lstStyle/>
          <a:p>
            <a:pPr algn="ctr"/>
            <a:r>
              <a:rPr lang="en-US" dirty="0" err="1" smtClean="0"/>
              <a:t>Gopuram</a:t>
            </a:r>
            <a:r>
              <a:rPr lang="en-US" dirty="0" smtClean="0"/>
              <a:t> Update</a:t>
            </a:r>
            <a:br>
              <a:rPr lang="en-US" dirty="0" smtClean="0"/>
            </a:br>
            <a:r>
              <a:rPr lang="en-US" dirty="0" err="1" smtClean="0"/>
              <a:t>Ramki</a:t>
            </a:r>
            <a:r>
              <a:rPr lang="en-US" dirty="0" smtClean="0"/>
              <a:t> </a:t>
            </a:r>
            <a:r>
              <a:rPr lang="en-US" dirty="0" err="1" smtClean="0"/>
              <a:t>Thurimella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166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5426075"/>
          </a:xfrm>
        </p:spPr>
        <p:txBody>
          <a:bodyPr/>
          <a:lstStyle/>
          <a:p>
            <a:pPr algn="ctr"/>
            <a:r>
              <a:rPr lang="en-US" dirty="0" smtClean="0"/>
              <a:t>Granite Wall Update</a:t>
            </a:r>
            <a:br>
              <a:rPr lang="en-US" dirty="0" smtClean="0"/>
            </a:br>
            <a:r>
              <a:rPr lang="en-US" dirty="0" err="1" smtClean="0"/>
              <a:t>Baburao</a:t>
            </a:r>
            <a:r>
              <a:rPr lang="en-US" dirty="0" smtClean="0"/>
              <a:t> </a:t>
            </a:r>
            <a:r>
              <a:rPr lang="en-US" dirty="0" err="1" smtClean="0"/>
              <a:t>Karamsetty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4152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58418"/>
          </a:xfrm>
        </p:spPr>
        <p:txBody>
          <a:bodyPr/>
          <a:lstStyle/>
          <a:p>
            <a:pPr algn="ctr"/>
            <a:r>
              <a:rPr lang="en-US" dirty="0" smtClean="0"/>
              <a:t>Legal Matters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56414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53504"/>
          </a:xfrm>
        </p:spPr>
        <p:txBody>
          <a:bodyPr/>
          <a:lstStyle/>
          <a:p>
            <a:pPr algn="ctr"/>
            <a:r>
              <a:rPr lang="en-US" dirty="0" smtClean="0"/>
              <a:t>Q &amp; 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81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28600"/>
            <a:ext cx="8229600" cy="704850"/>
          </a:xfrm>
        </p:spPr>
        <p:txBody>
          <a:bodyPr/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Financial status since Jan 2014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204594-A89E-4908-B367-6E645C26CBA8}" type="slidenum">
              <a:rPr lang="en-US" altLang="en-US" smtClean="0"/>
              <a:pPr/>
              <a:t>7</a:t>
            </a:fld>
            <a:endParaRPr lang="en-US" alt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25665"/>
              </p:ext>
            </p:extLst>
          </p:nvPr>
        </p:nvGraphicFramePr>
        <p:xfrm>
          <a:off x="1981200" y="1676401"/>
          <a:ext cx="8229600" cy="3517801"/>
        </p:xfrm>
        <a:graphic>
          <a:graphicData uri="http://schemas.openxmlformats.org/drawingml/2006/table">
            <a:tbl>
              <a:tblPr firstRow="1" firstCol="1" bandRow="1"/>
              <a:tblGrid>
                <a:gridCol w="6477000"/>
                <a:gridCol w="1752600"/>
              </a:tblGrid>
              <a:tr h="68943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Interest paid-off</a:t>
                      </a:r>
                      <a:r>
                        <a:rPr lang="en-US" sz="3200" b="1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 2012, 2013, 2014 and 2015</a:t>
                      </a:r>
                      <a:endParaRPr lang="en-US" sz="3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9050" marR="19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3200" b="1" kern="120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$120,000</a:t>
                      </a:r>
                      <a:endParaRPr lang="en-US" sz="3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9050" marR="19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6378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Short term loans</a:t>
                      </a:r>
                      <a:r>
                        <a:rPr lang="en-US" sz="3200" b="1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 p</a:t>
                      </a:r>
                      <a:r>
                        <a:rPr lang="en-US" sz="32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aid off</a:t>
                      </a:r>
                      <a:endParaRPr lang="en-US" sz="3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9050" marR="19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$215,000</a:t>
                      </a:r>
                      <a:endParaRPr lang="en-US" sz="32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9050" marR="19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329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Loan conversion to pledge (approx.)</a:t>
                      </a:r>
                    </a:p>
                  </a:txBody>
                  <a:tcPr marL="19050" marR="19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1" dirty="0" smtClean="0">
                          <a:solidFill>
                            <a:srgbClr val="00CC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a:t>$55,000</a:t>
                      </a:r>
                      <a:endParaRPr lang="en-US" sz="3200" dirty="0">
                        <a:solidFill>
                          <a:srgbClr val="00CC00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</a:endParaRPr>
                    </a:p>
                  </a:txBody>
                  <a:tcPr marL="19050" marR="19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03294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kumimoji="0" lang="en-US" sz="3200" b="1" kern="1200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+mn-cs"/>
                        </a:rPr>
                        <a:t> **Not including interest paid to the bank on our loan</a:t>
                      </a:r>
                      <a:endParaRPr kumimoji="0" lang="en-US" sz="3200" b="1" kern="1200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+mn-cs"/>
                      </a:endParaRPr>
                    </a:p>
                  </a:txBody>
                  <a:tcPr marL="19050" marR="19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kumimoji="0" lang="en-US" sz="3200" b="1" kern="1200" baseline="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+mn-cs"/>
                      </a:endParaRPr>
                    </a:p>
                  </a:txBody>
                  <a:tcPr marL="19050" marR="1905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Footer Placeholder 21"/>
          <p:cNvSpPr>
            <a:spLocks noGrp="1"/>
          </p:cNvSpPr>
          <p:nvPr>
            <p:ph type="ftr" sz="quarter" idx="4294967295"/>
          </p:nvPr>
        </p:nvSpPr>
        <p:spPr>
          <a:xfrm>
            <a:off x="3752850" y="6203156"/>
            <a:ext cx="4857750" cy="273844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en-US" dirty="0" smtClean="0"/>
              <a:t>Sri </a:t>
            </a:r>
            <a:r>
              <a:rPr lang="en-US" dirty="0" err="1" smtClean="0"/>
              <a:t>Venkateswara</a:t>
            </a:r>
            <a:r>
              <a:rPr lang="en-US" dirty="0" smtClean="0"/>
              <a:t> </a:t>
            </a:r>
            <a:r>
              <a:rPr lang="en-US" dirty="0" err="1" smtClean="0"/>
              <a:t>Swamy</a:t>
            </a:r>
            <a:r>
              <a:rPr lang="en-US" dirty="0" smtClean="0"/>
              <a:t> Temple of Colorado. Temple Confidential. Please do not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49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533400"/>
            <a:ext cx="7886700" cy="53706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How did we do this?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2152650" y="1736645"/>
            <a:ext cx="7886700" cy="3206428"/>
          </a:xfrm>
        </p:spPr>
        <p:txBody>
          <a:bodyPr>
            <a:normAutofit lnSpcReduction="10000"/>
          </a:bodyPr>
          <a:lstStyle/>
          <a:p>
            <a:pPr lvl="0">
              <a:buFont typeface="Wingdings" panose="05000000000000000000" pitchFamily="2" charset="2"/>
              <a:buChar char="Ø"/>
            </a:pPr>
            <a:r>
              <a:rPr lang="en-US" sz="2700" dirty="0"/>
              <a:t>Highlights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100" dirty="0"/>
              <a:t> Converted member loans to donations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100" dirty="0"/>
              <a:t> Reduced operating expenses, thus achieving more savings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100" dirty="0"/>
              <a:t> Fund Raising events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100" dirty="0"/>
              <a:t> More devotees traffic to temple – thus increase in donations (in </a:t>
            </a:r>
            <a:r>
              <a:rPr lang="en-US" sz="2100" dirty="0" err="1"/>
              <a:t>Hundi</a:t>
            </a:r>
            <a:r>
              <a:rPr lang="en-US" sz="2100" dirty="0"/>
              <a:t> collections)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100" dirty="0"/>
              <a:t> Increase in at home and at temple priest services / sponsorships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100" dirty="0"/>
              <a:t> Increase in prasadam and </a:t>
            </a:r>
            <a:r>
              <a:rPr lang="en-US" sz="2100" dirty="0" err="1"/>
              <a:t>Annadam</a:t>
            </a:r>
            <a:r>
              <a:rPr lang="en-US" sz="2100" dirty="0"/>
              <a:t> donations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100" dirty="0"/>
              <a:t> etc.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sz="2100" dirty="0"/>
          </a:p>
          <a:p>
            <a:endParaRPr lang="en-US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1" name="Footer Placeholder 21"/>
          <p:cNvSpPr>
            <a:spLocks noGrp="1"/>
          </p:cNvSpPr>
          <p:nvPr>
            <p:ph type="ftr" sz="quarter" idx="4294967295"/>
          </p:nvPr>
        </p:nvSpPr>
        <p:spPr>
          <a:xfrm>
            <a:off x="3752850" y="6203156"/>
            <a:ext cx="4857750" cy="273844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en-US" dirty="0" smtClean="0"/>
              <a:t>Sri </a:t>
            </a:r>
            <a:r>
              <a:rPr lang="en-US" dirty="0" err="1" smtClean="0"/>
              <a:t>Venkateswara</a:t>
            </a:r>
            <a:r>
              <a:rPr lang="en-US" dirty="0" smtClean="0"/>
              <a:t> </a:t>
            </a:r>
            <a:r>
              <a:rPr lang="en-US" dirty="0" err="1" smtClean="0"/>
              <a:t>Swamy</a:t>
            </a:r>
            <a:r>
              <a:rPr lang="en-US" dirty="0" smtClean="0"/>
              <a:t> Temple of Colorado. Temple Confidential. Please do not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624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2650" y="529732"/>
            <a:ext cx="7886700" cy="537068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Who helped us?</a:t>
            </a:r>
          </a:p>
        </p:txBody>
      </p:sp>
      <p:sp>
        <p:nvSpPr>
          <p:cNvPr id="24" name="Content Placeholder 2"/>
          <p:cNvSpPr>
            <a:spLocks noGrp="1"/>
          </p:cNvSpPr>
          <p:nvPr>
            <p:ph idx="1"/>
          </p:nvPr>
        </p:nvSpPr>
        <p:spPr>
          <a:xfrm>
            <a:off x="2152650" y="1736646"/>
            <a:ext cx="7886700" cy="289250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7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100" dirty="0"/>
              <a:t> All volunteers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sz="2100" dirty="0"/>
              <a:t> All committee chairs / members</a:t>
            </a:r>
          </a:p>
          <a:p>
            <a:pPr marL="342900" lvl="1" indent="0">
              <a:buNone/>
            </a:pPr>
            <a:endParaRPr lang="en-US" sz="2100" dirty="0"/>
          </a:p>
          <a:p>
            <a:pPr marL="342900" lvl="1" indent="0">
              <a:buNone/>
            </a:pPr>
            <a:endParaRPr lang="en-US" sz="2100" dirty="0"/>
          </a:p>
          <a:p>
            <a:pPr marL="342900" lvl="1" indent="0">
              <a:buNone/>
            </a:pPr>
            <a:r>
              <a:rPr lang="en-US" sz="2100" dirty="0"/>
              <a:t>A big thank you to all volunteers who helped to reduce the temple debt, create a pleasant environment and finally a sustainable future !!!!</a:t>
            </a:r>
          </a:p>
          <a:p>
            <a:pPr marL="342900" lvl="1" indent="0">
              <a:buNone/>
            </a:pPr>
            <a:endParaRPr lang="en-US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1" name="Footer Placeholder 21"/>
          <p:cNvSpPr>
            <a:spLocks noGrp="1"/>
          </p:cNvSpPr>
          <p:nvPr>
            <p:ph type="ftr" sz="quarter" idx="4294967295"/>
          </p:nvPr>
        </p:nvSpPr>
        <p:spPr>
          <a:xfrm>
            <a:off x="3752850" y="6203156"/>
            <a:ext cx="4857750" cy="273844"/>
          </a:xfrm>
          <a:prstGeom prst="rect">
            <a:avLst/>
          </a:prstGeom>
        </p:spPr>
        <p:txBody>
          <a:bodyPr/>
          <a:lstStyle>
            <a:lvl1pPr>
              <a:defRPr sz="900"/>
            </a:lvl1pPr>
          </a:lstStyle>
          <a:p>
            <a:pPr>
              <a:defRPr/>
            </a:pPr>
            <a:r>
              <a:rPr lang="en-US" dirty="0" smtClean="0"/>
              <a:t>Sri </a:t>
            </a:r>
            <a:r>
              <a:rPr lang="en-US" dirty="0" err="1" smtClean="0"/>
              <a:t>Venkateswara</a:t>
            </a:r>
            <a:r>
              <a:rPr lang="en-US" dirty="0" smtClean="0"/>
              <a:t> </a:t>
            </a:r>
            <a:r>
              <a:rPr lang="en-US" dirty="0" err="1" smtClean="0"/>
              <a:t>Swamy</a:t>
            </a:r>
            <a:r>
              <a:rPr lang="en-US" dirty="0" smtClean="0"/>
              <a:t> Temple of Colorado. Temple Confidential. Please do not distribute.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79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2658</Words>
  <Application>Microsoft Macintosh PowerPoint</Application>
  <PresentationFormat>Widescreen</PresentationFormat>
  <Paragraphs>990</Paragraphs>
  <Slides>67</Slides>
  <Notes>18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9" baseType="lpstr">
      <vt:lpstr>Calibri</vt:lpstr>
      <vt:lpstr>Calibri Light</vt:lpstr>
      <vt:lpstr>Courier New</vt:lpstr>
      <vt:lpstr>MS PGothic</vt:lpstr>
      <vt:lpstr>ＭＳ Ｐゴシック</vt:lpstr>
      <vt:lpstr>SimSun</vt:lpstr>
      <vt:lpstr>Times New Roman</vt:lpstr>
      <vt:lpstr>Verdana</vt:lpstr>
      <vt:lpstr>Wingdings</vt:lpstr>
      <vt:lpstr>Arial</vt:lpstr>
      <vt:lpstr>Office Theme</vt:lpstr>
      <vt:lpstr>Worksheet</vt:lpstr>
      <vt:lpstr>PowerPoint Presentation</vt:lpstr>
      <vt:lpstr>Glance at 2016 Financials</vt:lpstr>
      <vt:lpstr>Loans Status as of Q1 2014</vt:lpstr>
      <vt:lpstr>Balance Sheet as of Dec. 2013</vt:lpstr>
      <vt:lpstr>Current Loans Status (as of Oct. 2016)</vt:lpstr>
      <vt:lpstr>Balance Sheet as of Oct. 2016</vt:lpstr>
      <vt:lpstr>Financial status since Jan 2014</vt:lpstr>
      <vt:lpstr>How did we do this?</vt:lpstr>
      <vt:lpstr>Who helped us?</vt:lpstr>
      <vt:lpstr>PowerPoint Presentation</vt:lpstr>
      <vt:lpstr>How !</vt:lpstr>
      <vt:lpstr>2017 Budget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2016- SVTC Facilities and Maintenance Committee</vt:lpstr>
      <vt:lpstr>team Responsibilities:</vt:lpstr>
      <vt:lpstr> Regular - Building Maintenance</vt:lpstr>
      <vt:lpstr>Major upgrade :</vt:lpstr>
      <vt:lpstr>Major Issue:</vt:lpstr>
      <vt:lpstr>Major Contribution</vt:lpstr>
      <vt:lpstr> Under development :</vt:lpstr>
      <vt:lpstr>Achievement  - Page 1</vt:lpstr>
      <vt:lpstr>Achievement  - Page 2</vt:lpstr>
      <vt:lpstr>SRI VENKATESWARA TEMPLE OF COLORADO</vt:lpstr>
      <vt:lpstr>2016 MAJOR EVENTS</vt:lpstr>
      <vt:lpstr>2016 EVENT HIGHLIGHTS</vt:lpstr>
      <vt:lpstr>2016 REVENUE AND EXPENSES</vt:lpstr>
      <vt:lpstr>2016  COMMITTEE MEMBERS</vt:lpstr>
      <vt:lpstr>GOALS AND ACHIEVEMENTS</vt:lpstr>
      <vt:lpstr>Education &amp; Cultural Committee </vt:lpstr>
      <vt:lpstr>SVTC SCHOOL OF FINE ARTS </vt:lpstr>
      <vt:lpstr> Accomplishments </vt:lpstr>
      <vt:lpstr> Issues </vt:lpstr>
      <vt:lpstr>Future Plans</vt:lpstr>
      <vt:lpstr> SVTC School Income (Month Wise) </vt:lpstr>
      <vt:lpstr>SVTC School Expenses</vt:lpstr>
      <vt:lpstr>Students By Teacher</vt:lpstr>
      <vt:lpstr> CULTURAL COMMITTEE </vt:lpstr>
      <vt:lpstr>Accomplishments</vt:lpstr>
      <vt:lpstr>Future Plans</vt:lpstr>
      <vt:lpstr>Cultural &amp; Education Committee</vt:lpstr>
      <vt:lpstr> Om Namo Venkatesaya Sri Venkateswara Swamy Temple of Colorado</vt:lpstr>
      <vt:lpstr>PowerPoint Presentation</vt:lpstr>
      <vt:lpstr> Om Namo Venkatesaya Sri Venkateswara Swamy Temple of Colorado</vt:lpstr>
      <vt:lpstr>Accomplishments in 2016</vt:lpstr>
      <vt:lpstr>Goals for 2017</vt:lpstr>
      <vt:lpstr>Please donate online – Thank you</vt:lpstr>
      <vt:lpstr>Gopuram Update Ramki Thurimella</vt:lpstr>
      <vt:lpstr>Granite Wall Update Baburao Karamsetty</vt:lpstr>
      <vt:lpstr>Legal Matters</vt:lpstr>
      <vt:lpstr>Q &amp; A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Ramakrishna Thurimella</dc:creator>
  <cp:lastModifiedBy>Ramakrishna Thurimella</cp:lastModifiedBy>
  <cp:revision>5</cp:revision>
  <dcterms:created xsi:type="dcterms:W3CDTF">2016-12-11T20:44:49Z</dcterms:created>
  <dcterms:modified xsi:type="dcterms:W3CDTF">2016-12-22T16:02:07Z</dcterms:modified>
</cp:coreProperties>
</file>